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  <p:sldMasterId id="2147483651" r:id="rId3"/>
    <p:sldMasterId id="2147483655" r:id="rId4"/>
  </p:sldMasterIdLst>
  <p:notesMasterIdLst>
    <p:notesMasterId r:id="rId13"/>
  </p:notesMasterIdLst>
  <p:sldIdLst>
    <p:sldId id="256" r:id="rId5"/>
    <p:sldId id="260" r:id="rId6"/>
    <p:sldId id="266" r:id="rId7"/>
    <p:sldId id="267" r:id="rId8"/>
    <p:sldId id="268" r:id="rId9"/>
    <p:sldId id="269" r:id="rId10"/>
    <p:sldId id="270" r:id="rId11"/>
    <p:sldId id="271" r:id="rId12"/>
  </p:sldIdLst>
  <p:sldSz cx="10080625" cy="7561263"/>
  <p:notesSz cx="6858000" cy="9144000"/>
  <p:defaultTextStyle>
    <a:defPPr>
      <a:defRPr lang="de-DE"/>
    </a:defPPr>
    <a:lvl1pPr marL="0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7E7"/>
    <a:srgbClr val="E6E4E4"/>
    <a:srgbClr val="003560"/>
    <a:srgbClr val="94C1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6" autoAdjust="0"/>
    <p:restoredTop sz="94675" autoAdjust="0"/>
  </p:normalViewPr>
  <p:slideViewPr>
    <p:cSldViewPr snapToGrid="0" snapToObjects="1">
      <p:cViewPr>
        <p:scale>
          <a:sx n="90" d="100"/>
          <a:sy n="90" d="100"/>
        </p:scale>
        <p:origin x="-1926" y="-72"/>
      </p:cViewPr>
      <p:guideLst>
        <p:guide orient="horz" pos="1859"/>
        <p:guide pos="3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8A77F-3D00-445F-B220-9D8F98DF2D8C}" type="datetimeFigureOut">
              <a:rPr lang="de-DE" smtClean="0"/>
              <a:pPr/>
              <a:t>04.09.2013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142B0-932D-45B5-941B-F78BA9A066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3521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142B0-932D-45B5-941B-F78BA9A0660B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142B0-932D-45B5-941B-F78BA9A0660B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142B0-932D-45B5-941B-F78BA9A0660B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142B0-932D-45B5-941B-F78BA9A0660B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142B0-932D-45B5-941B-F78BA9A0660B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142B0-932D-45B5-941B-F78BA9A0660B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142B0-932D-45B5-941B-F78BA9A0660B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rm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100803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-3"/>
            <a:ext cx="9122400" cy="70667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Inhaltsplatzhalter 5" descr="Label_RUB_WEISS-BLAU_s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57600" y="0"/>
            <a:ext cx="1440000" cy="1440000"/>
          </a:xfrm>
          <a:prstGeom prst="rect">
            <a:avLst/>
          </a:prstGeom>
        </p:spPr>
      </p:pic>
      <p:pic>
        <p:nvPicPr>
          <p:cNvPr id="4" name="Grafik 3" descr="Wortmarke_BLAU_srg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0" y="468000"/>
            <a:ext cx="2376000" cy="15530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100803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-2"/>
            <a:ext cx="9601200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Inhaltsplatzhalter 5" descr="Label_RUB_WEISS-BLAU_s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18800" y="0"/>
            <a:ext cx="720000" cy="720000"/>
          </a:xfrm>
          <a:prstGeom prst="rect">
            <a:avLst/>
          </a:prstGeom>
        </p:spPr>
      </p:pic>
      <p:pic>
        <p:nvPicPr>
          <p:cNvPr id="10" name="Grafik 9" descr="Wortmarke_BLAU_srg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0" y="229288"/>
            <a:ext cx="1728000" cy="112953"/>
          </a:xfrm>
          <a:prstGeom prst="rect">
            <a:avLst/>
          </a:prstGeom>
        </p:spPr>
      </p:pic>
      <p:sp>
        <p:nvSpPr>
          <p:cNvPr id="23" name="Textfeld 22"/>
          <p:cNvSpPr txBox="1"/>
          <p:nvPr/>
        </p:nvSpPr>
        <p:spPr>
          <a:xfrm>
            <a:off x="9194740" y="7138217"/>
            <a:ext cx="36671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9CF035EB-F284-40BB-A304-AA520D83863F}" type="slidenum">
              <a:rPr lang="de-DE" sz="1000" baseline="0" smtClean="0">
                <a:latin typeface="Arial" pitchFamily="34" charset="0"/>
                <a:cs typeface="Arial" pitchFamily="34" charset="0"/>
              </a:rPr>
              <a:pPr algn="r"/>
              <a:t>‹Nr.›</a:t>
            </a:fld>
            <a:endParaRPr lang="de-DE" sz="1000" baseline="0" dirty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100803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37178" y="433473"/>
            <a:ext cx="7215518" cy="15696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400" b="1" dirty="0" smtClean="0">
                <a:solidFill>
                  <a:srgbClr val="003560"/>
                </a:solidFill>
                <a:latin typeface="Arial" pitchFamily="34" charset="0"/>
                <a:cs typeface="Arial" pitchFamily="34" charset="0"/>
              </a:rPr>
              <a:t>Titel der Präsentation</a:t>
            </a:r>
          </a:p>
          <a:p>
            <a:r>
              <a:rPr lang="de-DE" sz="3400" dirty="0" smtClean="0">
                <a:solidFill>
                  <a:srgbClr val="003560"/>
                </a:solidFill>
                <a:latin typeface="Arial" pitchFamily="34" charset="0"/>
                <a:cs typeface="Arial" pitchFamily="34" charset="0"/>
              </a:rPr>
              <a:t>Sub-Titel der Präsentation</a:t>
            </a:r>
          </a:p>
          <a:p>
            <a:r>
              <a:rPr lang="de-DE" sz="3400" b="1" baseline="0" dirty="0" smtClean="0">
                <a:solidFill>
                  <a:srgbClr val="8DAE10"/>
                </a:solidFill>
                <a:latin typeface="Arial" pitchFamily="34" charset="0"/>
                <a:cs typeface="Arial" pitchFamily="34" charset="0"/>
              </a:rPr>
              <a:t>Datum XX.XX. – XX.XX.20XX</a:t>
            </a:r>
            <a:endParaRPr lang="de-DE" sz="3400" b="1" baseline="0" dirty="0">
              <a:solidFill>
                <a:srgbClr val="8DAE1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437178" y="2207462"/>
            <a:ext cx="721551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400" b="1" dirty="0" smtClean="0">
                <a:solidFill>
                  <a:srgbClr val="003560"/>
                </a:solidFill>
                <a:latin typeface="Arial" pitchFamily="34" charset="0"/>
                <a:cs typeface="Arial" pitchFamily="34" charset="0"/>
              </a:rPr>
              <a:t>FAKULTÄT XY</a:t>
            </a:r>
          </a:p>
          <a:p>
            <a:r>
              <a:rPr lang="de-DE" sz="1400" dirty="0" smtClean="0">
                <a:solidFill>
                  <a:srgbClr val="003560"/>
                </a:solidFill>
                <a:latin typeface="Arial" pitchFamily="34" charset="0"/>
                <a:cs typeface="Arial" pitchFamily="34" charset="0"/>
              </a:rPr>
              <a:t>Lehrstuhl für XY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47452" y="2838985"/>
            <a:ext cx="7215518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b="1" dirty="0" smtClean="0">
                <a:solidFill>
                  <a:srgbClr val="003560"/>
                </a:solidFill>
                <a:latin typeface="Arial" pitchFamily="34" charset="0"/>
                <a:cs typeface="Arial" pitchFamily="34" charset="0"/>
              </a:rPr>
              <a:t>Headline bei längeren Headlines</a:t>
            </a:r>
          </a:p>
          <a:p>
            <a:r>
              <a:rPr lang="de-DE" sz="3000" dirty="0" smtClean="0">
                <a:solidFill>
                  <a:srgbClr val="003560"/>
                </a:solidFill>
                <a:latin typeface="Arial" pitchFamily="34" charset="0"/>
                <a:cs typeface="Arial" pitchFamily="34" charset="0"/>
              </a:rPr>
              <a:t>Subheadline – optional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37178" y="3997842"/>
            <a:ext cx="4460258" cy="11926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880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err="1" smtClean="0">
                <a:latin typeface="Arial" pitchFamily="34" charset="0"/>
                <a:cs typeface="Arial" pitchFamily="34" charset="0"/>
              </a:rPr>
              <a:t>Bulletpoint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1</a:t>
            </a:r>
            <a:endParaRPr lang="de-DE" dirty="0">
              <a:latin typeface="Arial" pitchFamily="34" charset="0"/>
              <a:cs typeface="Arial" pitchFamily="34" charset="0"/>
            </a:endParaRPr>
          </a:p>
          <a:p>
            <a:pPr indent="2880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err="1" smtClean="0">
                <a:latin typeface="Arial" pitchFamily="34" charset="0"/>
                <a:cs typeface="Arial" pitchFamily="34" charset="0"/>
              </a:rPr>
              <a:t>Bulletpoint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2</a:t>
            </a:r>
          </a:p>
          <a:p>
            <a:pPr indent="2880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err="1" smtClean="0">
                <a:latin typeface="Arial" pitchFamily="34" charset="0"/>
                <a:cs typeface="Arial" pitchFamily="34" charset="0"/>
              </a:rPr>
              <a:t>Bulletpoint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3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68280" y="7142594"/>
            <a:ext cx="842968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000" b="1" baseline="0" dirty="0" smtClean="0">
                <a:solidFill>
                  <a:srgbClr val="003560"/>
                </a:solidFill>
                <a:latin typeface="Arial" pitchFamily="34" charset="0"/>
                <a:cs typeface="Arial" pitchFamily="34" charset="0"/>
              </a:rPr>
              <a:t>TITEL PRÄSENTATION </a:t>
            </a:r>
            <a:r>
              <a:rPr lang="de-DE" sz="1000" baseline="0" dirty="0" smtClean="0">
                <a:solidFill>
                  <a:srgbClr val="003560"/>
                </a:solidFill>
                <a:latin typeface="Arial" pitchFamily="34" charset="0"/>
                <a:cs typeface="Arial" pitchFamily="34" charset="0"/>
              </a:rPr>
              <a:t>TITEL PRÄSENTATION | Bochum | XX. – XX. Monat Jahr</a:t>
            </a:r>
            <a:endParaRPr lang="de-DE" sz="1000" baseline="0" dirty="0">
              <a:solidFill>
                <a:srgbClr val="0035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37178" y="5348170"/>
            <a:ext cx="4460258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700"/>
              </a:lnSpc>
              <a:buSzPct val="130000"/>
            </a:pPr>
            <a:r>
              <a:rPr lang="de-DE" dirty="0" err="1" smtClean="0">
                <a:latin typeface="Arial" pitchFamily="34" charset="0"/>
                <a:cs typeface="Arial" pitchFamily="34" charset="0"/>
              </a:rPr>
              <a:t>Cidunt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adignis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am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venibh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etue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alit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erostio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dipisisi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er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aliquissi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Unt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lortio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digna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cor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sum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vel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il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utem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ad et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nosto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magna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feugait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defTabSz="100803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-2"/>
            <a:ext cx="9122400" cy="4137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Inhaltsplatzhalter 5" descr="Label_RUB_WEISS-BLAU_s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57600" y="0"/>
            <a:ext cx="1440000" cy="1440000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486000" y="1626781"/>
            <a:ext cx="7720422" cy="19543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3400" b="1" dirty="0" smtClean="0">
                <a:solidFill>
                  <a:srgbClr val="003560"/>
                </a:solidFill>
                <a:latin typeface="Arial" pitchFamily="34" charset="0"/>
                <a:cs typeface="Arial" pitchFamily="34" charset="0"/>
              </a:rPr>
              <a:t>Vorschläge der politischen Parteien zur Neuordnung der Arbeit</a:t>
            </a:r>
          </a:p>
          <a:p>
            <a:r>
              <a:rPr lang="de-DE" dirty="0" smtClean="0">
                <a:solidFill>
                  <a:srgbClr val="003560"/>
                </a:solidFill>
                <a:latin typeface="Arial" pitchFamily="34" charset="0"/>
                <a:cs typeface="Arial" pitchFamily="34" charset="0"/>
              </a:rPr>
              <a:t>BR/PR-Konferenz DGB NRW/DGB-Bildungswerk NRW, 4.9.2013</a:t>
            </a:r>
          </a:p>
          <a:p>
            <a:endParaRPr lang="de-DE" sz="3400" b="1" dirty="0">
              <a:solidFill>
                <a:srgbClr val="8DAE1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Grafik 13" descr="Wortmarke_BLAU_srg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0" y="468000"/>
            <a:ext cx="2376000" cy="155307"/>
          </a:xfrm>
          <a:prstGeom prst="rect">
            <a:avLst/>
          </a:prstGeom>
        </p:spPr>
      </p:pic>
      <p:sp>
        <p:nvSpPr>
          <p:cNvPr id="15" name="Textfeld 14"/>
          <p:cNvSpPr txBox="1"/>
          <p:nvPr/>
        </p:nvSpPr>
        <p:spPr>
          <a:xfrm>
            <a:off x="437178" y="3247484"/>
            <a:ext cx="721551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400" b="1" dirty="0" smtClean="0">
                <a:solidFill>
                  <a:srgbClr val="003560"/>
                </a:solidFill>
                <a:latin typeface="Arial" pitchFamily="34" charset="0"/>
                <a:cs typeface="Arial" pitchFamily="34" charset="0"/>
              </a:rPr>
              <a:t>Britta Rehder, Ruhr-Universität Bochum</a:t>
            </a:r>
          </a:p>
          <a:p>
            <a:endParaRPr lang="de-DE" sz="1400" dirty="0" smtClean="0">
              <a:solidFill>
                <a:srgbClr val="0035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447452" y="1488558"/>
            <a:ext cx="838820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b="1" dirty="0" smtClean="0">
                <a:solidFill>
                  <a:srgbClr val="003560"/>
                </a:solidFill>
                <a:latin typeface="Arial" pitchFamily="34" charset="0"/>
                <a:cs typeface="Arial" pitchFamily="34" charset="0"/>
              </a:rPr>
              <a:t>Frage: Welche Maßnahmen bieten die großen politischen Parteien zur BT-Wahl 2013 an?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37177" y="2873554"/>
            <a:ext cx="8036971" cy="43473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67200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Keine Auflistung einzelner Aspekte aus den Wahlprogrammen</a:t>
            </a:r>
          </a:p>
          <a:p>
            <a:pPr marL="367200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Keine Bewertung der politischen Maßnahmen in Bezug auf ihre eventuelle Wirksamkeit oder Angemessenheit</a:t>
            </a:r>
          </a:p>
          <a:p>
            <a:pPr marL="367200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Fragen:</a:t>
            </a:r>
          </a:p>
          <a:p>
            <a:pPr marL="871217" lvl="1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Lassen sich generelle Trends und Muster identifizieren?</a:t>
            </a:r>
          </a:p>
          <a:p>
            <a:pPr marL="871217" lvl="1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Wie sehen demnach die Konturen einer „Neuen Ordnung der Arbeit“ aus? (2 idealtypische Szenarien)</a:t>
            </a:r>
          </a:p>
          <a:p>
            <a:pPr marL="871217" lvl="1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Wie verhalten sich diese Szenarien zum traditionellen Modell des „rheinischen“ Kapitalismus?</a:t>
            </a:r>
          </a:p>
          <a:p>
            <a:pPr marL="871217" lvl="1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endParaRPr lang="de-DE" sz="1800" dirty="0" smtClean="0"/>
          </a:p>
          <a:p>
            <a:pPr marL="367200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447452" y="1639467"/>
            <a:ext cx="8398836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b="1" dirty="0" smtClean="0">
                <a:solidFill>
                  <a:srgbClr val="003560"/>
                </a:solidFill>
                <a:latin typeface="Arial" pitchFamily="34" charset="0"/>
                <a:cs typeface="Arial" pitchFamily="34" charset="0"/>
              </a:rPr>
              <a:t>1. Trend: von der Flexibilisierung zur sozialen Sicherung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47452" y="2764465"/>
            <a:ext cx="8036971" cy="41934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67200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Kaum noch Forderungen nach weiteren Flexibilisierungs- und Deregulierungsschritten</a:t>
            </a:r>
          </a:p>
          <a:p>
            <a:pPr marL="367200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Statt dessen: Partielle Eindämmung von Flexibilisierungsmöglichkeiten, Betonung von sozialer Sicherung (Mindeststandards!)</a:t>
            </a:r>
          </a:p>
          <a:p>
            <a:pPr marL="367200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Gemeinsame Themen: z.B. Begrenzung von Niedriglöhnen, Allgemeinverbindlichkeit,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Equal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Pay bei Leiharbeit, Begrenzung von befristeter Beschäftigung</a:t>
            </a:r>
          </a:p>
          <a:p>
            <a:pPr marL="367200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marL="871217" lvl="1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marL="367200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447451" y="1639467"/>
            <a:ext cx="9260075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b="1" dirty="0" smtClean="0">
                <a:solidFill>
                  <a:srgbClr val="003560"/>
                </a:solidFill>
                <a:latin typeface="Arial" pitchFamily="34" charset="0"/>
                <a:cs typeface="Arial" pitchFamily="34" charset="0"/>
              </a:rPr>
              <a:t>2. Trend: Materielle Hauptkonfliktlinien verlaufen zwischen den Lagern 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37177" y="2594344"/>
            <a:ext cx="8036971" cy="11926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67200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marL="367200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marL="367200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849897"/>
              </p:ext>
            </p:extLst>
          </p:nvPr>
        </p:nvGraphicFramePr>
        <p:xfrm>
          <a:off x="680485" y="2775098"/>
          <a:ext cx="8304028" cy="4566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014"/>
                <a:gridCol w="4152014"/>
              </a:tblGrid>
              <a:tr h="543309">
                <a:tc>
                  <a:txBody>
                    <a:bodyPr/>
                    <a:lstStyle/>
                    <a:p>
                      <a:r>
                        <a:rPr lang="de-DE" dirty="0" smtClean="0"/>
                        <a:t>SPD / Grüne /</a:t>
                      </a:r>
                      <a:r>
                        <a:rPr lang="de-DE" baseline="0" dirty="0" smtClean="0"/>
                        <a:t> Linke / (Piratenpartei)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CDU/CSU / FDP</a:t>
                      </a:r>
                      <a:endParaRPr lang="de-DE" dirty="0"/>
                    </a:p>
                  </a:txBody>
                  <a:tcPr/>
                </a:tc>
              </a:tr>
              <a:tr h="67943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de-DE" sz="2000" dirty="0" smtClean="0"/>
                        <a:t>Flächendeckender gesetzlicher Mindestlohn</a:t>
                      </a:r>
                    </a:p>
                    <a:p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Branchen- und regionalspezifisch differenzierte Lohnuntergrenzen</a:t>
                      </a:r>
                      <a:endParaRPr lang="de-DE" dirty="0"/>
                    </a:p>
                  </a:txBody>
                  <a:tcPr/>
                </a:tc>
              </a:tr>
              <a:tr h="420118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Equal</a:t>
                      </a:r>
                      <a:r>
                        <a:rPr lang="de-DE" baseline="0" dirty="0" smtClean="0"/>
                        <a:t> Pay und </a:t>
                      </a:r>
                      <a:r>
                        <a:rPr lang="de-DE" baseline="0" dirty="0" err="1" smtClean="0"/>
                        <a:t>Equal</a:t>
                      </a:r>
                      <a:r>
                        <a:rPr lang="de-DE" baseline="0" dirty="0" smtClean="0"/>
                        <a:t> Treatment bei Leiharbeit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Differenzierte und tarifliche/betriebliche Lösungen;</a:t>
                      </a:r>
                    </a:p>
                    <a:p>
                      <a:r>
                        <a:rPr lang="de-DE" dirty="0" smtClean="0"/>
                        <a:t>CDU: Gleicher Lohn für gleiche Arbeit am gleichen Ort</a:t>
                      </a:r>
                      <a:endParaRPr lang="de-DE" dirty="0"/>
                    </a:p>
                  </a:txBody>
                  <a:tcPr/>
                </a:tc>
              </a:tr>
              <a:tr h="349886">
                <a:tc>
                  <a:txBody>
                    <a:bodyPr/>
                    <a:lstStyle/>
                    <a:p>
                      <a:r>
                        <a:rPr lang="de-DE" dirty="0" smtClean="0"/>
                        <a:t>Ausweitung der Möglichkeit zur Allgemeinverbindlichkeit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Keine Möglichkeit zur Ausweitung oder nur unter Auflagen</a:t>
                      </a:r>
                      <a:endParaRPr lang="de-DE" dirty="0"/>
                    </a:p>
                  </a:txBody>
                  <a:tcPr/>
                </a:tc>
              </a:tr>
              <a:tr h="420117">
                <a:tc>
                  <a:txBody>
                    <a:bodyPr/>
                    <a:lstStyle/>
                    <a:p>
                      <a:r>
                        <a:rPr lang="de-DE" dirty="0" smtClean="0"/>
                        <a:t>Sachgrundlose Befristungen von AV abschaffen; andere Befristungen regulieren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„Missbrauch“ bekämpfen“, Karenzzeiten einführen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447451" y="1639467"/>
            <a:ext cx="8632753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b="1" dirty="0" smtClean="0">
                <a:solidFill>
                  <a:srgbClr val="003560"/>
                </a:solidFill>
                <a:latin typeface="Arial" pitchFamily="34" charset="0"/>
                <a:cs typeface="Arial" pitchFamily="34" charset="0"/>
              </a:rPr>
              <a:t>3. Trend: Prozedurales Konfliktfeld -     staatliche oder tarifliche Lösung?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47451" y="2753833"/>
            <a:ext cx="8036971" cy="45397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67200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Lohnuntergrenzen per Gesetz (tendenziell links-liberale Lösung) oder durch Tarifvertrag (tendenziell liberal-konservative Lösung)?</a:t>
            </a:r>
          </a:p>
          <a:p>
            <a:pPr marL="367200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Gleichstellung von LeiharbeitnehmerInnen per Gesetz oder durch Tarifvertrag?</a:t>
            </a:r>
          </a:p>
          <a:p>
            <a:pPr marL="367200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Ausweitung der Allgemeinverbindlichkeit im Fall des „öffentlichen Interesses“ oder nur bei repräsentativem Tarifvertrag und mit Zustimmung der Tarifparteien?</a:t>
            </a:r>
          </a:p>
          <a:p>
            <a:pPr marL="367200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u="sng" dirty="0" smtClean="0">
                <a:latin typeface="Arial" pitchFamily="34" charset="0"/>
                <a:cs typeface="Arial" pitchFamily="34" charset="0"/>
              </a:rPr>
              <a:t>Tarifautonomie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im Sinne der Selbstregulierung der Verbände wird in beiden Fällen tendenziell ausgehöhlt….</a:t>
            </a:r>
          </a:p>
          <a:p>
            <a:pPr marL="367200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Alternative: Einstieg in staatliche Tarifpolitik oder Regelungshoheit der Verbände (zu deren Stärkung nicht viel unternommen wird)</a:t>
            </a:r>
          </a:p>
          <a:p>
            <a:pPr marL="367200" indent="-367200">
              <a:lnSpc>
                <a:spcPts val="2700"/>
              </a:lnSpc>
              <a:spcAft>
                <a:spcPts val="600"/>
              </a:spcAft>
              <a:buSzPct val="130000"/>
            </a:pP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447451" y="1639467"/>
            <a:ext cx="8632753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b="1" dirty="0" smtClean="0">
                <a:solidFill>
                  <a:srgbClr val="003560"/>
                </a:solidFill>
                <a:latin typeface="Arial" pitchFamily="34" charset="0"/>
                <a:cs typeface="Arial" pitchFamily="34" charset="0"/>
              </a:rPr>
              <a:t>4. Trend: Fragmentierung der Ideenlandschaft im Bereich der Mitbestimmung 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47451" y="2753833"/>
            <a:ext cx="8036971" cy="44242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67200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CDU/CSU und FDP: keine Vorschläge (aber FDP: Stärkung der Aktionäre – auch gegenüber den AN-Vertretungen?)</a:t>
            </a:r>
          </a:p>
          <a:p>
            <a:pPr marL="367200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Aufgabenkataloge:</a:t>
            </a:r>
          </a:p>
          <a:p>
            <a:pPr marL="871217" lvl="1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Prekäre Beschäftigung, Spezielle Bereiche des Arbeitslebens,</a:t>
            </a:r>
          </a:p>
          <a:p>
            <a:pPr marL="871217" lvl="1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Investitionsentscheidungen im AR (SPD), Personalpolitik und wirtschaftliche Entscheidungen (Linke)</a:t>
            </a:r>
          </a:p>
          <a:p>
            <a:pPr marL="367200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Handlungsfähigkeit der Gremien:</a:t>
            </a:r>
          </a:p>
          <a:p>
            <a:pPr marL="871217" lvl="1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BR-Gründungen „erleichtern“ (Piraten)</a:t>
            </a:r>
          </a:p>
          <a:p>
            <a:pPr marL="871217" lvl="1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Schwellenwert für paritätische MB senken (SPD/Grüne)</a:t>
            </a:r>
          </a:p>
          <a:p>
            <a:pPr marL="871217" lvl="1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MB auf ausländische Unternehmen ausdehnen (SPD/Grüne)</a:t>
            </a:r>
          </a:p>
          <a:p>
            <a:pPr marL="367200" indent="-367200">
              <a:lnSpc>
                <a:spcPts val="2700"/>
              </a:lnSpc>
              <a:spcAft>
                <a:spcPts val="600"/>
              </a:spcAft>
              <a:buSzPct val="130000"/>
            </a:pP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447451" y="1639467"/>
            <a:ext cx="8887935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b="1" dirty="0" smtClean="0">
                <a:solidFill>
                  <a:srgbClr val="003560"/>
                </a:solidFill>
                <a:latin typeface="Arial" pitchFamily="34" charset="0"/>
                <a:cs typeface="Arial" pitchFamily="34" charset="0"/>
              </a:rPr>
              <a:t>Frage: Und die Handlungsfähigkeit der Verbände?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47451" y="2753833"/>
            <a:ext cx="8036971" cy="32316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67200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Kirchliches Arbeitsrecht reformieren (rot-rot-grün + Piraten)</a:t>
            </a:r>
          </a:p>
          <a:p>
            <a:pPr marL="367200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Die Linke:</a:t>
            </a:r>
          </a:p>
          <a:p>
            <a:pPr marL="871217" lvl="1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Beschwerderecht f. Gewerkschaften bei Europarat in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bezug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auf Sozialcharta</a:t>
            </a:r>
          </a:p>
          <a:p>
            <a:pPr marL="871217" lvl="1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Streikrecht „verbessern“</a:t>
            </a:r>
          </a:p>
          <a:p>
            <a:pPr marL="871217" lvl="1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Verbandsklagerecht für Gewerkschaften</a:t>
            </a:r>
          </a:p>
          <a:p>
            <a:pPr marL="367200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CDU: Gesetz zur Tarifeinheit</a:t>
            </a:r>
          </a:p>
          <a:p>
            <a:pPr marL="367200" indent="-367200">
              <a:lnSpc>
                <a:spcPts val="2700"/>
              </a:lnSpc>
              <a:spcAft>
                <a:spcPts val="600"/>
              </a:spcAft>
              <a:buSzPct val="130000"/>
            </a:pP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447451" y="1639467"/>
            <a:ext cx="8887935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b="1" dirty="0" smtClean="0">
                <a:solidFill>
                  <a:srgbClr val="003560"/>
                </a:solidFill>
                <a:latin typeface="Arial" pitchFamily="34" charset="0"/>
                <a:cs typeface="Arial" pitchFamily="34" charset="0"/>
              </a:rPr>
              <a:t>Fazit: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47451" y="2195988"/>
            <a:ext cx="8036971" cy="46166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67200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Wenn das Politikfeld „Arbeit“ bei der Regierungsbildung wichtig wird, dann…..</a:t>
            </a:r>
          </a:p>
          <a:p>
            <a:pPr marL="871217" lvl="1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… gibt es 2 Szenarien: </a:t>
            </a:r>
          </a:p>
          <a:p>
            <a:pPr marL="1465235" lvl="2" indent="-457200" algn="ctr">
              <a:lnSpc>
                <a:spcPts val="2700"/>
              </a:lnSpc>
              <a:spcAft>
                <a:spcPts val="600"/>
              </a:spcAft>
              <a:buSzPct val="130000"/>
              <a:buAutoNum type="alphaLcParenR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in materieller Hinsicht spürbare Eingriffe zugunsten von Mindestnormen und zur Begrenzung von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Prekarisierung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, prozedural eine Stärkung der Rolle des Staats (rot-grün)</a:t>
            </a:r>
          </a:p>
          <a:p>
            <a:pPr marL="1465235" lvl="2" indent="-457200">
              <a:lnSpc>
                <a:spcPts val="2700"/>
              </a:lnSpc>
              <a:spcAft>
                <a:spcPts val="600"/>
              </a:spcAft>
              <a:buSzPct val="130000"/>
              <a:buAutoNum type="alphaLcParenR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Schwächere materielle Eingriffe, keine Stärkung des Gesetzgebers im Bereich „Arbeit“ (schwarz-gelb)</a:t>
            </a:r>
          </a:p>
          <a:p>
            <a:pPr marL="871217" lvl="1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… gibt es aber eher keinen Schritt zurück in den „rheinischen Kapitalismus“ </a:t>
            </a:r>
            <a:r>
              <a:rPr lang="de-DE" u="sng" dirty="0" smtClean="0">
                <a:latin typeface="Arial" pitchFamily="34" charset="0"/>
                <a:cs typeface="Arial" pitchFamily="34" charset="0"/>
              </a:rPr>
              <a:t>mit starken Verbänden</a:t>
            </a:r>
          </a:p>
          <a:p>
            <a:pPr marL="871217" lvl="1" indent="-367200">
              <a:lnSpc>
                <a:spcPts val="2700"/>
              </a:lnSpc>
              <a:spcAft>
                <a:spcPts val="600"/>
              </a:spcAft>
              <a:buSzPct val="130000"/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… werden lagerübergreifende Koalitionen unwahrscheinlich</a:t>
            </a:r>
          </a:p>
          <a:p>
            <a:pPr marL="367200" indent="-367200">
              <a:lnSpc>
                <a:spcPts val="2700"/>
              </a:lnSpc>
              <a:spcAft>
                <a:spcPts val="600"/>
              </a:spcAft>
              <a:buSzPct val="130000"/>
            </a:pP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_PPT Arial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itelfolie mit Tex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ontentfoli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Textformat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01_PPT Arial</Template>
  <TotalTime>0</TotalTime>
  <Words>533</Words>
  <Application>Microsoft Office PowerPoint</Application>
  <PresentationFormat>Benutzerdefiniert</PresentationFormat>
  <Paragraphs>64</Paragraphs>
  <Slides>8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01_PPT Arial</vt:lpstr>
      <vt:lpstr>Titelfolie mit Text</vt:lpstr>
      <vt:lpstr>Contentfolie</vt:lpstr>
      <vt:lpstr>Textformate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Beate Schiller</dc:creator>
  <cp:lastModifiedBy>Nobert</cp:lastModifiedBy>
  <cp:revision>62</cp:revision>
  <dcterms:created xsi:type="dcterms:W3CDTF">2009-11-16T10:30:05Z</dcterms:created>
  <dcterms:modified xsi:type="dcterms:W3CDTF">2013-09-04T17:15:34Z</dcterms:modified>
</cp:coreProperties>
</file>