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7.xml" ContentType="application/vnd.openxmlformats-officedocument.drawingml.chartshapes+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256" r:id="rId2"/>
    <p:sldId id="261" r:id="rId3"/>
    <p:sldId id="258" r:id="rId4"/>
    <p:sldId id="263" r:id="rId5"/>
    <p:sldId id="268" r:id="rId6"/>
    <p:sldId id="265" r:id="rId7"/>
    <p:sldId id="260" r:id="rId8"/>
    <p:sldId id="266" r:id="rId9"/>
    <p:sldId id="267" r:id="rId10"/>
    <p:sldId id="269" r:id="rId11"/>
    <p:sldId id="264" r:id="rId12"/>
    <p:sldId id="291" r:id="rId13"/>
    <p:sldId id="272" r:id="rId14"/>
    <p:sldId id="270" r:id="rId15"/>
    <p:sldId id="271" r:id="rId16"/>
    <p:sldId id="275" r:id="rId17"/>
    <p:sldId id="276" r:id="rId18"/>
    <p:sldId id="285" r:id="rId19"/>
    <p:sldId id="286" r:id="rId20"/>
    <p:sldId id="287" r:id="rId21"/>
    <p:sldId id="288" r:id="rId22"/>
    <p:sldId id="289" r:id="rId23"/>
    <p:sldId id="290" r:id="rId24"/>
    <p:sldId id="278" r:id="rId25"/>
    <p:sldId id="279" r:id="rId26"/>
    <p:sldId id="280" r:id="rId27"/>
    <p:sldId id="281" r:id="rId28"/>
    <p:sldId id="282" r:id="rId29"/>
    <p:sldId id="283" r:id="rId30"/>
    <p:sldId id="292" r:id="rId31"/>
  </p:sldIdLst>
  <p:sldSz cx="9144000" cy="6858000" type="screen4x3"/>
  <p:notesSz cx="6797675" cy="9856788"/>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558DEDF9-2C95-481B-B0FC-728F10014091}">
          <p14:sldIdLst>
            <p14:sldId id="256"/>
            <p14:sldId id="261"/>
            <p14:sldId id="258"/>
            <p14:sldId id="263"/>
            <p14:sldId id="268"/>
            <p14:sldId id="265"/>
            <p14:sldId id="260"/>
            <p14:sldId id="266"/>
            <p14:sldId id="267"/>
            <p14:sldId id="269"/>
            <p14:sldId id="264"/>
            <p14:sldId id="291"/>
            <p14:sldId id="272"/>
            <p14:sldId id="270"/>
            <p14:sldId id="271"/>
            <p14:sldId id="275"/>
            <p14:sldId id="276"/>
            <p14:sldId id="285"/>
            <p14:sldId id="286"/>
            <p14:sldId id="287"/>
            <p14:sldId id="288"/>
            <p14:sldId id="289"/>
            <p14:sldId id="290"/>
            <p14:sldId id="278"/>
            <p14:sldId id="279"/>
            <p14:sldId id="280"/>
            <p14:sldId id="281"/>
            <p14:sldId id="282"/>
            <p14:sldId id="283"/>
            <p14:sldId id="292"/>
          </p14:sldIdLst>
        </p14:section>
        <p14:section name="Intern für FB" id="{27819B9C-1E41-4FFE-BAD0-85BA449520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F0000"/>
    <a:srgbClr val="0080FF"/>
    <a:srgbClr val="FF00FF"/>
    <a:srgbClr val="C0C0C0"/>
    <a:srgbClr val="F3CC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9388" autoAdjust="0"/>
  </p:normalViewPr>
  <p:slideViewPr>
    <p:cSldViewPr>
      <p:cViewPr>
        <p:scale>
          <a:sx n="75" d="100"/>
          <a:sy n="75" d="100"/>
        </p:scale>
        <p:origin x="-2370" y="-432"/>
      </p:cViewPr>
      <p:guideLst>
        <p:guide orient="horz"/>
        <p:guide/>
      </p:guideLst>
    </p:cSldViewPr>
  </p:slideViewPr>
  <p:outlineViewPr>
    <p:cViewPr>
      <p:scale>
        <a:sx n="33" d="100"/>
        <a:sy n="33" d="100"/>
      </p:scale>
      <p:origin x="0" y="5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312" y="-90"/>
      </p:cViewPr>
      <p:guideLst>
        <p:guide orient="horz" pos="3105"/>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BO-IT.DE\IG_USERS\U_V00_04\SchneewW\Meine%20Dokumente\Besch&#228;ftigtenbefragung%202013\Gesamtauswertung_Exce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2.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1_BTR'!$D$4</c:f>
              <c:strCache>
                <c:ptCount val="1"/>
                <c:pt idx="0">
                  <c:v>sehr wichtig</c:v>
                </c:pt>
              </c:strCache>
            </c:strRef>
          </c:tx>
          <c:invertIfNegative val="0"/>
          <c:dLbls>
            <c:spPr>
              <a:solidFill>
                <a:schemeClr val="bg2"/>
              </a:solidFill>
            </c:spPr>
            <c:showLegendKey val="0"/>
            <c:showVal val="1"/>
            <c:showCatName val="0"/>
            <c:showSerName val="0"/>
            <c:showPercent val="0"/>
            <c:showBubbleSize val="0"/>
            <c:showLeaderLines val="0"/>
          </c:dLbls>
          <c:cat>
            <c:strRef>
              <c:f>'Frage 1_BTR'!$C$5:$C$10</c:f>
              <c:strCache>
                <c:ptCount val="6"/>
                <c:pt idx="0">
                  <c:v>Unbefristeter Arbeitsvertrag</c:v>
                </c:pt>
                <c:pt idx="1">
                  <c:v>Ausreichendes/verlässliches Einkommen</c:v>
                </c:pt>
                <c:pt idx="2">
                  <c:v>Planbare Arbeitszeiten</c:v>
                </c:pt>
                <c:pt idx="3">
                  <c:v>Gutes Betriebsklima</c:v>
                </c:pt>
                <c:pt idx="4">
                  <c:v>Interessante Arbeit</c:v>
                </c:pt>
                <c:pt idx="5">
                  <c:v>Mitsprache und Mitgestaltung</c:v>
                </c:pt>
              </c:strCache>
            </c:strRef>
          </c:cat>
          <c:val>
            <c:numRef>
              <c:f>'Frage 1_BTR'!$D$5:$D$10</c:f>
              <c:numCache>
                <c:formatCode>0%</c:formatCode>
                <c:ptCount val="6"/>
                <c:pt idx="0">
                  <c:v>0.88</c:v>
                </c:pt>
                <c:pt idx="1">
                  <c:v>0.82899999999999996</c:v>
                </c:pt>
                <c:pt idx="2">
                  <c:v>0.442</c:v>
                </c:pt>
                <c:pt idx="3">
                  <c:v>0.64800000000000002</c:v>
                </c:pt>
                <c:pt idx="4">
                  <c:v>0.46800000000000003</c:v>
                </c:pt>
                <c:pt idx="5">
                  <c:v>0.35599999999999998</c:v>
                </c:pt>
              </c:numCache>
            </c:numRef>
          </c:val>
        </c:ser>
        <c:ser>
          <c:idx val="1"/>
          <c:order val="1"/>
          <c:tx>
            <c:strRef>
              <c:f>'Frage 1_BTR'!$E$4</c:f>
              <c:strCache>
                <c:ptCount val="1"/>
                <c:pt idx="0">
                  <c:v>wichtig</c:v>
                </c:pt>
              </c:strCache>
            </c:strRef>
          </c:tx>
          <c:invertIfNegative val="0"/>
          <c:dLbls>
            <c:spPr>
              <a:solidFill>
                <a:schemeClr val="bg2"/>
              </a:solidFill>
            </c:spPr>
            <c:showLegendKey val="0"/>
            <c:showVal val="1"/>
            <c:showCatName val="0"/>
            <c:showSerName val="0"/>
            <c:showPercent val="0"/>
            <c:showBubbleSize val="0"/>
            <c:showLeaderLines val="0"/>
          </c:dLbls>
          <c:cat>
            <c:strRef>
              <c:f>'Frage 1_BTR'!$C$5:$C$10</c:f>
              <c:strCache>
                <c:ptCount val="6"/>
                <c:pt idx="0">
                  <c:v>Unbefristeter Arbeitsvertrag</c:v>
                </c:pt>
                <c:pt idx="1">
                  <c:v>Ausreichendes/verlässliches Einkommen</c:v>
                </c:pt>
                <c:pt idx="2">
                  <c:v>Planbare Arbeitszeiten</c:v>
                </c:pt>
                <c:pt idx="3">
                  <c:v>Gutes Betriebsklima</c:v>
                </c:pt>
                <c:pt idx="4">
                  <c:v>Interessante Arbeit</c:v>
                </c:pt>
                <c:pt idx="5">
                  <c:v>Mitsprache und Mitgestaltung</c:v>
                </c:pt>
              </c:strCache>
            </c:strRef>
          </c:cat>
          <c:val>
            <c:numRef>
              <c:f>'Frage 1_BTR'!$E$5:$E$10</c:f>
              <c:numCache>
                <c:formatCode>0%</c:formatCode>
                <c:ptCount val="6"/>
                <c:pt idx="0">
                  <c:v>0.108</c:v>
                </c:pt>
                <c:pt idx="1">
                  <c:v>0.16600000000000001</c:v>
                </c:pt>
                <c:pt idx="2">
                  <c:v>0.47499999999999998</c:v>
                </c:pt>
                <c:pt idx="3">
                  <c:v>0.33400000000000002</c:v>
                </c:pt>
                <c:pt idx="4">
                  <c:v>0.47299999999999998</c:v>
                </c:pt>
                <c:pt idx="5">
                  <c:v>0.52500000000000002</c:v>
                </c:pt>
              </c:numCache>
            </c:numRef>
          </c:val>
        </c:ser>
        <c:ser>
          <c:idx val="2"/>
          <c:order val="2"/>
          <c:tx>
            <c:strRef>
              <c:f>'Frage 1_BTR'!$F$4</c:f>
              <c:strCache>
                <c:ptCount val="1"/>
                <c:pt idx="0">
                  <c:v>weniger wichtig</c:v>
                </c:pt>
              </c:strCache>
            </c:strRef>
          </c:tx>
          <c:invertIfNegative val="0"/>
          <c:cat>
            <c:strRef>
              <c:f>'Frage 1_BTR'!$C$5:$C$10</c:f>
              <c:strCache>
                <c:ptCount val="6"/>
                <c:pt idx="0">
                  <c:v>Unbefristeter Arbeitsvertrag</c:v>
                </c:pt>
                <c:pt idx="1">
                  <c:v>Ausreichendes/verlässliches Einkommen</c:v>
                </c:pt>
                <c:pt idx="2">
                  <c:v>Planbare Arbeitszeiten</c:v>
                </c:pt>
                <c:pt idx="3">
                  <c:v>Gutes Betriebsklima</c:v>
                </c:pt>
                <c:pt idx="4">
                  <c:v>Interessante Arbeit</c:v>
                </c:pt>
                <c:pt idx="5">
                  <c:v>Mitsprache und Mitgestaltung</c:v>
                </c:pt>
              </c:strCache>
            </c:strRef>
          </c:cat>
          <c:val>
            <c:numRef>
              <c:f>'Frage 1_BTR'!$F$5:$F$10</c:f>
              <c:numCache>
                <c:formatCode>0%</c:formatCode>
                <c:ptCount val="6"/>
                <c:pt idx="0">
                  <c:v>8.9999999999999993E-3</c:v>
                </c:pt>
                <c:pt idx="1">
                  <c:v>3.0000000000000001E-3</c:v>
                </c:pt>
                <c:pt idx="2">
                  <c:v>7.8E-2</c:v>
                </c:pt>
                <c:pt idx="3">
                  <c:v>1.4999999999999999E-2</c:v>
                </c:pt>
                <c:pt idx="4">
                  <c:v>5.3999999999999999E-2</c:v>
                </c:pt>
                <c:pt idx="5">
                  <c:v>0.111</c:v>
                </c:pt>
              </c:numCache>
            </c:numRef>
          </c:val>
        </c:ser>
        <c:ser>
          <c:idx val="3"/>
          <c:order val="3"/>
          <c:tx>
            <c:strRef>
              <c:f>'Frage 1_BTR'!$G$4</c:f>
              <c:strCache>
                <c:ptCount val="1"/>
                <c:pt idx="0">
                  <c:v>unwichtig</c:v>
                </c:pt>
              </c:strCache>
            </c:strRef>
          </c:tx>
          <c:invertIfNegative val="0"/>
          <c:cat>
            <c:strRef>
              <c:f>'Frage 1_BTR'!$C$5:$C$10</c:f>
              <c:strCache>
                <c:ptCount val="6"/>
                <c:pt idx="0">
                  <c:v>Unbefristeter Arbeitsvertrag</c:v>
                </c:pt>
                <c:pt idx="1">
                  <c:v>Ausreichendes/verlässliches Einkommen</c:v>
                </c:pt>
                <c:pt idx="2">
                  <c:v>Planbare Arbeitszeiten</c:v>
                </c:pt>
                <c:pt idx="3">
                  <c:v>Gutes Betriebsklima</c:v>
                </c:pt>
                <c:pt idx="4">
                  <c:v>Interessante Arbeit</c:v>
                </c:pt>
                <c:pt idx="5">
                  <c:v>Mitsprache und Mitgestaltung</c:v>
                </c:pt>
              </c:strCache>
            </c:strRef>
          </c:cat>
          <c:val>
            <c:numRef>
              <c:f>'Frage 1_BTR'!$G$5:$G$10</c:f>
              <c:numCache>
                <c:formatCode>0%</c:formatCode>
                <c:ptCount val="6"/>
                <c:pt idx="0">
                  <c:v>3.0000000000000001E-3</c:v>
                </c:pt>
                <c:pt idx="1">
                  <c:v>1E-3</c:v>
                </c:pt>
                <c:pt idx="2">
                  <c:v>5.0000000000000001E-3</c:v>
                </c:pt>
                <c:pt idx="3">
                  <c:v>3.0000000000000001E-3</c:v>
                </c:pt>
                <c:pt idx="4">
                  <c:v>5.0000000000000001E-3</c:v>
                </c:pt>
                <c:pt idx="5">
                  <c:v>8.9999999999999993E-3</c:v>
                </c:pt>
              </c:numCache>
            </c:numRef>
          </c:val>
        </c:ser>
        <c:dLbls>
          <c:showLegendKey val="0"/>
          <c:showVal val="0"/>
          <c:showCatName val="0"/>
          <c:showSerName val="0"/>
          <c:showPercent val="0"/>
          <c:showBubbleSize val="0"/>
        </c:dLbls>
        <c:gapWidth val="25"/>
        <c:overlap val="100"/>
        <c:axId val="81752832"/>
        <c:axId val="81754368"/>
      </c:barChart>
      <c:catAx>
        <c:axId val="81752832"/>
        <c:scaling>
          <c:orientation val="maxMin"/>
        </c:scaling>
        <c:delete val="0"/>
        <c:axPos val="l"/>
        <c:majorGridlines>
          <c:spPr>
            <a:ln w="25400" cmpd="sng"/>
          </c:spPr>
        </c:majorGridlines>
        <c:numFmt formatCode="General" sourceLinked="1"/>
        <c:majorTickMark val="out"/>
        <c:minorTickMark val="none"/>
        <c:tickLblPos val="low"/>
        <c:spPr>
          <a:noFill/>
        </c:spPr>
        <c:crossAx val="81754368"/>
        <c:crosses val="autoZero"/>
        <c:auto val="1"/>
        <c:lblAlgn val="ctr"/>
        <c:lblOffset val="200"/>
        <c:tickLblSkip val="1"/>
        <c:tickMarkSkip val="2"/>
        <c:noMultiLvlLbl val="0"/>
      </c:catAx>
      <c:valAx>
        <c:axId val="81754368"/>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1752832"/>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13_BTR'!$D$4</c:f>
              <c:strCache>
                <c:ptCount val="1"/>
                <c:pt idx="0">
                  <c:v>Ja, wahrscheinlich</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13_BTR'!$D$5</c:f>
              <c:numCache>
                <c:formatCode>0%</c:formatCode>
                <c:ptCount val="1"/>
                <c:pt idx="0">
                  <c:v>0.308</c:v>
                </c:pt>
              </c:numCache>
            </c:numRef>
          </c:val>
        </c:ser>
        <c:ser>
          <c:idx val="1"/>
          <c:order val="1"/>
          <c:tx>
            <c:strRef>
              <c:f>'Frage 13_BTR'!$E$4</c:f>
              <c:strCache>
                <c:ptCount val="1"/>
                <c:pt idx="0">
                  <c:v>Nein, wahrscheinlich nicht</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13_BTR'!$E$5</c:f>
              <c:numCache>
                <c:formatCode>0%</c:formatCode>
                <c:ptCount val="1"/>
                <c:pt idx="0">
                  <c:v>0.45900000000000002</c:v>
                </c:pt>
              </c:numCache>
            </c:numRef>
          </c:val>
        </c:ser>
        <c:ser>
          <c:idx val="2"/>
          <c:order val="2"/>
          <c:tx>
            <c:strRef>
              <c:f>'Frage 13_BTR'!$F$4</c:f>
              <c:strCache>
                <c:ptCount val="1"/>
                <c:pt idx="0">
                  <c:v>Kann ich nicht einschätzen</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13_BTR'!$F$5</c:f>
              <c:numCache>
                <c:formatCode>0%</c:formatCode>
                <c:ptCount val="1"/>
                <c:pt idx="0">
                  <c:v>0.23400000000000001</c:v>
                </c:pt>
              </c:numCache>
            </c:numRef>
          </c:val>
        </c:ser>
        <c:dLbls>
          <c:showLegendKey val="0"/>
          <c:showVal val="0"/>
          <c:showCatName val="0"/>
          <c:showSerName val="0"/>
          <c:showPercent val="0"/>
          <c:showBubbleSize val="0"/>
        </c:dLbls>
        <c:gapWidth val="25"/>
        <c:overlap val="100"/>
        <c:axId val="81689600"/>
        <c:axId val="81715968"/>
      </c:barChart>
      <c:catAx>
        <c:axId val="81689600"/>
        <c:scaling>
          <c:orientation val="maxMin"/>
        </c:scaling>
        <c:delete val="0"/>
        <c:axPos val="l"/>
        <c:majorGridlines>
          <c:spPr>
            <a:ln w="25400" cmpd="sng"/>
          </c:spPr>
        </c:majorGridlines>
        <c:numFmt formatCode="General" sourceLinked="1"/>
        <c:majorTickMark val="out"/>
        <c:minorTickMark val="none"/>
        <c:tickLblPos val="low"/>
        <c:spPr>
          <a:noFill/>
        </c:spPr>
        <c:crossAx val="81715968"/>
        <c:crosses val="autoZero"/>
        <c:auto val="1"/>
        <c:lblAlgn val="ctr"/>
        <c:lblOffset val="200"/>
        <c:tickLblSkip val="1"/>
        <c:tickMarkSkip val="2"/>
        <c:noMultiLvlLbl val="0"/>
      </c:catAx>
      <c:valAx>
        <c:axId val="81715968"/>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1689600"/>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13_BTR'!$D$4</c:f>
              <c:strCache>
                <c:ptCount val="1"/>
                <c:pt idx="0">
                  <c:v>Ja, wahrscheinlich</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13_BTR'!$D$5</c:f>
              <c:numCache>
                <c:formatCode>0%</c:formatCode>
                <c:ptCount val="1"/>
                <c:pt idx="0">
                  <c:v>0.308</c:v>
                </c:pt>
              </c:numCache>
            </c:numRef>
          </c:val>
        </c:ser>
        <c:ser>
          <c:idx val="1"/>
          <c:order val="1"/>
          <c:tx>
            <c:strRef>
              <c:f>'Frage 13_BTR'!$E$4</c:f>
              <c:strCache>
                <c:ptCount val="1"/>
                <c:pt idx="0">
                  <c:v>Nein, wahrscheinlich nicht</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13_BTR'!$E$5</c:f>
              <c:numCache>
                <c:formatCode>0%</c:formatCode>
                <c:ptCount val="1"/>
                <c:pt idx="0">
                  <c:v>0.45900000000000002</c:v>
                </c:pt>
              </c:numCache>
            </c:numRef>
          </c:val>
        </c:ser>
        <c:ser>
          <c:idx val="2"/>
          <c:order val="2"/>
          <c:tx>
            <c:strRef>
              <c:f>'Frage 13_BTR'!$F$4</c:f>
              <c:strCache>
                <c:ptCount val="1"/>
                <c:pt idx="0">
                  <c:v>Kann ich nicht einschätzen</c:v>
                </c:pt>
              </c:strCache>
            </c:strRef>
          </c:tx>
          <c:invertIfNegative val="0"/>
          <c:dLbls>
            <c:spPr>
              <a:solidFill>
                <a:schemeClr val="bg2"/>
              </a:solidFill>
            </c:spPr>
            <c:showLegendKey val="0"/>
            <c:showVal val="1"/>
            <c:showCatName val="0"/>
            <c:showSerName val="0"/>
            <c:showPercent val="0"/>
            <c:showBubbleSize val="0"/>
            <c:showLeaderLines val="0"/>
          </c:dLbls>
          <c:cat>
            <c:numRef>
              <c:f>'Frage 13_BTR'!$C$5</c:f>
              <c:numCache>
                <c:formatCode>General</c:formatCode>
                <c:ptCount val="1"/>
              </c:numCache>
            </c:numRef>
          </c:cat>
          <c:val>
            <c:numRef>
              <c:f>'Frage 13_BTR'!$F$5</c:f>
              <c:numCache>
                <c:formatCode>0%</c:formatCode>
                <c:ptCount val="1"/>
                <c:pt idx="0">
                  <c:v>0.23400000000000001</c:v>
                </c:pt>
              </c:numCache>
            </c:numRef>
          </c:val>
        </c:ser>
        <c:dLbls>
          <c:showLegendKey val="0"/>
          <c:showVal val="0"/>
          <c:showCatName val="0"/>
          <c:showSerName val="0"/>
          <c:showPercent val="0"/>
          <c:showBubbleSize val="0"/>
        </c:dLbls>
        <c:gapWidth val="25"/>
        <c:overlap val="100"/>
        <c:axId val="95337088"/>
        <c:axId val="95342976"/>
      </c:barChart>
      <c:catAx>
        <c:axId val="95337088"/>
        <c:scaling>
          <c:orientation val="maxMin"/>
        </c:scaling>
        <c:delete val="0"/>
        <c:axPos val="l"/>
        <c:majorGridlines>
          <c:spPr>
            <a:ln w="25400" cmpd="sng"/>
          </c:spPr>
        </c:majorGridlines>
        <c:numFmt formatCode="General" sourceLinked="1"/>
        <c:majorTickMark val="out"/>
        <c:minorTickMark val="none"/>
        <c:tickLblPos val="low"/>
        <c:spPr>
          <a:noFill/>
        </c:spPr>
        <c:crossAx val="95342976"/>
        <c:crosses val="autoZero"/>
        <c:auto val="1"/>
        <c:lblAlgn val="ctr"/>
        <c:lblOffset val="200"/>
        <c:tickLblSkip val="1"/>
        <c:tickMarkSkip val="2"/>
        <c:noMultiLvlLbl val="0"/>
      </c:catAx>
      <c:valAx>
        <c:axId val="95342976"/>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95337088"/>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14_BTR'!$D$4</c:f>
              <c:strCache>
                <c:ptCount val="1"/>
                <c:pt idx="0">
                  <c:v>Ich werde gut davon leben können</c:v>
                </c:pt>
              </c:strCache>
            </c:strRef>
          </c:tx>
          <c:invertIfNegative val="0"/>
          <c:dLbls>
            <c:spPr>
              <a:solidFill>
                <a:schemeClr val="bg2"/>
              </a:solidFill>
            </c:spPr>
            <c:showLegendKey val="0"/>
            <c:showVal val="1"/>
            <c:showCatName val="0"/>
            <c:showSerName val="0"/>
            <c:showPercent val="0"/>
            <c:showBubbleSize val="0"/>
            <c:showLeaderLines val="0"/>
          </c:dLbls>
          <c:cat>
            <c:numRef>
              <c:f>'Frage 14_BTR'!$C$5</c:f>
              <c:numCache>
                <c:formatCode>General</c:formatCode>
                <c:ptCount val="1"/>
              </c:numCache>
            </c:numRef>
          </c:cat>
          <c:val>
            <c:numRef>
              <c:f>'Frage 14_BTR'!$D$5</c:f>
              <c:numCache>
                <c:formatCode>0%</c:formatCode>
                <c:ptCount val="1"/>
                <c:pt idx="0">
                  <c:v>4.4999999999999998E-2</c:v>
                </c:pt>
              </c:numCache>
            </c:numRef>
          </c:val>
        </c:ser>
        <c:ser>
          <c:idx val="1"/>
          <c:order val="1"/>
          <c:tx>
            <c:strRef>
              <c:f>'Frage 14_BTR'!$E$4</c:f>
              <c:strCache>
                <c:ptCount val="1"/>
                <c:pt idx="0">
                  <c:v>Es wird gerade ausreichen</c:v>
                </c:pt>
              </c:strCache>
            </c:strRef>
          </c:tx>
          <c:invertIfNegative val="0"/>
          <c:dLbls>
            <c:spPr>
              <a:solidFill>
                <a:schemeClr val="bg2"/>
              </a:solidFill>
            </c:spPr>
            <c:showLegendKey val="0"/>
            <c:showVal val="1"/>
            <c:showCatName val="0"/>
            <c:showSerName val="0"/>
            <c:showPercent val="0"/>
            <c:showBubbleSize val="0"/>
            <c:showLeaderLines val="0"/>
          </c:dLbls>
          <c:cat>
            <c:numRef>
              <c:f>'Frage 14_BTR'!$C$5</c:f>
              <c:numCache>
                <c:formatCode>General</c:formatCode>
                <c:ptCount val="1"/>
              </c:numCache>
            </c:numRef>
          </c:cat>
          <c:val>
            <c:numRef>
              <c:f>'Frage 14_BTR'!$E$5</c:f>
              <c:numCache>
                <c:formatCode>0%</c:formatCode>
                <c:ptCount val="1"/>
                <c:pt idx="0">
                  <c:v>0.34699999999999998</c:v>
                </c:pt>
              </c:numCache>
            </c:numRef>
          </c:val>
        </c:ser>
        <c:ser>
          <c:idx val="2"/>
          <c:order val="2"/>
          <c:tx>
            <c:strRef>
              <c:f>'Frage 14_BTR'!$F$4</c:f>
              <c:strCache>
                <c:ptCount val="1"/>
                <c:pt idx="0">
                  <c:v>Es wird nicht ausreichen</c:v>
                </c:pt>
              </c:strCache>
            </c:strRef>
          </c:tx>
          <c:invertIfNegative val="0"/>
          <c:dLbls>
            <c:spPr>
              <a:solidFill>
                <a:schemeClr val="bg2"/>
              </a:solidFill>
            </c:spPr>
            <c:showLegendKey val="0"/>
            <c:showVal val="1"/>
            <c:showCatName val="0"/>
            <c:showSerName val="0"/>
            <c:showPercent val="0"/>
            <c:showBubbleSize val="0"/>
            <c:showLeaderLines val="0"/>
          </c:dLbls>
          <c:cat>
            <c:numRef>
              <c:f>'Frage 14_BTR'!$C$5</c:f>
              <c:numCache>
                <c:formatCode>General</c:formatCode>
                <c:ptCount val="1"/>
              </c:numCache>
            </c:numRef>
          </c:cat>
          <c:val>
            <c:numRef>
              <c:f>'Frage 14_BTR'!$F$5</c:f>
              <c:numCache>
                <c:formatCode>0%</c:formatCode>
                <c:ptCount val="1"/>
                <c:pt idx="0">
                  <c:v>0.42299999999999999</c:v>
                </c:pt>
              </c:numCache>
            </c:numRef>
          </c:val>
        </c:ser>
        <c:ser>
          <c:idx val="3"/>
          <c:order val="3"/>
          <c:tx>
            <c:strRef>
              <c:f>'Frage 14_BTR'!$G$4</c:f>
              <c:strCache>
                <c:ptCount val="1"/>
                <c:pt idx="0">
                  <c:v>Kann ich nicht einschätzen</c:v>
                </c:pt>
              </c:strCache>
            </c:strRef>
          </c:tx>
          <c:invertIfNegative val="0"/>
          <c:dLbls>
            <c:spPr>
              <a:solidFill>
                <a:schemeClr val="bg2"/>
              </a:solidFill>
            </c:spPr>
            <c:showLegendKey val="0"/>
            <c:showVal val="1"/>
            <c:showCatName val="0"/>
            <c:showSerName val="0"/>
            <c:showPercent val="0"/>
            <c:showBubbleSize val="0"/>
            <c:showLeaderLines val="0"/>
          </c:dLbls>
          <c:cat>
            <c:numRef>
              <c:f>'Frage 14_BTR'!$C$5</c:f>
              <c:numCache>
                <c:formatCode>General</c:formatCode>
                <c:ptCount val="1"/>
              </c:numCache>
            </c:numRef>
          </c:cat>
          <c:val>
            <c:numRef>
              <c:f>'Frage 14_BTR'!$G$5</c:f>
              <c:numCache>
                <c:formatCode>0%</c:formatCode>
                <c:ptCount val="1"/>
                <c:pt idx="0">
                  <c:v>0.185</c:v>
                </c:pt>
              </c:numCache>
            </c:numRef>
          </c:val>
        </c:ser>
        <c:dLbls>
          <c:showLegendKey val="0"/>
          <c:showVal val="0"/>
          <c:showCatName val="0"/>
          <c:showSerName val="0"/>
          <c:showPercent val="0"/>
          <c:showBubbleSize val="0"/>
        </c:dLbls>
        <c:gapWidth val="25"/>
        <c:overlap val="100"/>
        <c:axId val="95354880"/>
        <c:axId val="95356416"/>
      </c:barChart>
      <c:catAx>
        <c:axId val="95354880"/>
        <c:scaling>
          <c:orientation val="maxMin"/>
        </c:scaling>
        <c:delete val="0"/>
        <c:axPos val="l"/>
        <c:majorGridlines>
          <c:spPr>
            <a:ln w="25400" cmpd="sng"/>
          </c:spPr>
        </c:majorGridlines>
        <c:numFmt formatCode="General" sourceLinked="1"/>
        <c:majorTickMark val="out"/>
        <c:minorTickMark val="none"/>
        <c:tickLblPos val="low"/>
        <c:spPr>
          <a:noFill/>
        </c:spPr>
        <c:crossAx val="95356416"/>
        <c:crosses val="autoZero"/>
        <c:auto val="1"/>
        <c:lblAlgn val="ctr"/>
        <c:lblOffset val="200"/>
        <c:tickLblSkip val="1"/>
        <c:tickMarkSkip val="2"/>
        <c:noMultiLvlLbl val="0"/>
      </c:catAx>
      <c:valAx>
        <c:axId val="95356416"/>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95354880"/>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15_BTR'!$D$4</c:f>
              <c:strCache>
                <c:ptCount val="1"/>
                <c:pt idx="0">
                  <c:v>Kann ich mir nicht leisten</c:v>
                </c:pt>
              </c:strCache>
            </c:strRef>
          </c:tx>
          <c:invertIfNegative val="0"/>
          <c:dLbls>
            <c:spPr>
              <a:solidFill>
                <a:schemeClr val="bg2"/>
              </a:solidFill>
            </c:spPr>
            <c:showLegendKey val="0"/>
            <c:showVal val="1"/>
            <c:showCatName val="0"/>
            <c:showSerName val="0"/>
            <c:showPercent val="0"/>
            <c:showBubbleSize val="0"/>
            <c:showLeaderLines val="0"/>
          </c:dLbls>
          <c:cat>
            <c:numRef>
              <c:f>'Frage 15_BTR'!$C$5</c:f>
              <c:numCache>
                <c:formatCode>General</c:formatCode>
                <c:ptCount val="1"/>
              </c:numCache>
            </c:numRef>
          </c:cat>
          <c:val>
            <c:numRef>
              <c:f>'Frage 15_BTR'!$D$5</c:f>
              <c:numCache>
                <c:formatCode>0%</c:formatCode>
                <c:ptCount val="1"/>
                <c:pt idx="0">
                  <c:v>0.21299999999999999</c:v>
                </c:pt>
              </c:numCache>
            </c:numRef>
          </c:val>
        </c:ser>
        <c:ser>
          <c:idx val="1"/>
          <c:order val="1"/>
          <c:tx>
            <c:strRef>
              <c:f>'Frage 15_BTR'!$E$4</c:f>
              <c:strCache>
                <c:ptCount val="1"/>
                <c:pt idx="0">
                  <c:v>Mache ich, aber nicht im ausreichenden Umfang</c:v>
                </c:pt>
              </c:strCache>
            </c:strRef>
          </c:tx>
          <c:invertIfNegative val="0"/>
          <c:dLbls>
            <c:spPr>
              <a:solidFill>
                <a:schemeClr val="bg2"/>
              </a:solidFill>
            </c:spPr>
            <c:showLegendKey val="0"/>
            <c:showVal val="1"/>
            <c:showCatName val="0"/>
            <c:showSerName val="0"/>
            <c:showPercent val="0"/>
            <c:showBubbleSize val="0"/>
            <c:showLeaderLines val="0"/>
          </c:dLbls>
          <c:cat>
            <c:numRef>
              <c:f>'Frage 15_BTR'!$C$5</c:f>
              <c:numCache>
                <c:formatCode>General</c:formatCode>
                <c:ptCount val="1"/>
              </c:numCache>
            </c:numRef>
          </c:cat>
          <c:val>
            <c:numRef>
              <c:f>'Frage 15_BTR'!$E$5</c:f>
              <c:numCache>
                <c:formatCode>0%</c:formatCode>
                <c:ptCount val="1"/>
                <c:pt idx="0">
                  <c:v>0.44900000000000001</c:v>
                </c:pt>
              </c:numCache>
            </c:numRef>
          </c:val>
        </c:ser>
        <c:ser>
          <c:idx val="2"/>
          <c:order val="2"/>
          <c:tx>
            <c:strRef>
              <c:f>'Frage 15_BTR'!$F$4</c:f>
              <c:strCache>
                <c:ptCount val="1"/>
                <c:pt idx="0">
                  <c:v>Mache ich im ausreichenden Umfang</c:v>
                </c:pt>
              </c:strCache>
            </c:strRef>
          </c:tx>
          <c:invertIfNegative val="0"/>
          <c:dLbls>
            <c:spPr>
              <a:solidFill>
                <a:schemeClr val="bg2"/>
              </a:solidFill>
            </c:spPr>
            <c:showLegendKey val="0"/>
            <c:showVal val="1"/>
            <c:showCatName val="0"/>
            <c:showSerName val="0"/>
            <c:showPercent val="0"/>
            <c:showBubbleSize val="0"/>
            <c:showLeaderLines val="0"/>
          </c:dLbls>
          <c:cat>
            <c:numRef>
              <c:f>'Frage 15_BTR'!$C$5</c:f>
              <c:numCache>
                <c:formatCode>General</c:formatCode>
                <c:ptCount val="1"/>
              </c:numCache>
            </c:numRef>
          </c:cat>
          <c:val>
            <c:numRef>
              <c:f>'Frage 15_BTR'!$F$5</c:f>
              <c:numCache>
                <c:formatCode>0%</c:formatCode>
                <c:ptCount val="1"/>
                <c:pt idx="0">
                  <c:v>0.26</c:v>
                </c:pt>
              </c:numCache>
            </c:numRef>
          </c:val>
        </c:ser>
        <c:ser>
          <c:idx val="3"/>
          <c:order val="3"/>
          <c:tx>
            <c:strRef>
              <c:f>'Frage 15_BTR'!$G$4</c:f>
              <c:strCache>
                <c:ptCount val="1"/>
                <c:pt idx="0">
                  <c:v>Ich sehe keinen Sinn darin</c:v>
                </c:pt>
              </c:strCache>
            </c:strRef>
          </c:tx>
          <c:invertIfNegative val="0"/>
          <c:dLbls>
            <c:spPr>
              <a:solidFill>
                <a:schemeClr val="bg2"/>
              </a:solidFill>
            </c:spPr>
            <c:showLegendKey val="0"/>
            <c:showVal val="1"/>
            <c:showCatName val="0"/>
            <c:showSerName val="0"/>
            <c:showPercent val="0"/>
            <c:showBubbleSize val="0"/>
            <c:showLeaderLines val="0"/>
          </c:dLbls>
          <c:cat>
            <c:numRef>
              <c:f>'Frage 15_BTR'!$C$5</c:f>
              <c:numCache>
                <c:formatCode>General</c:formatCode>
                <c:ptCount val="1"/>
              </c:numCache>
            </c:numRef>
          </c:cat>
          <c:val>
            <c:numRef>
              <c:f>'Frage 15_BTR'!$G$5</c:f>
              <c:numCache>
                <c:formatCode>0%</c:formatCode>
                <c:ptCount val="1"/>
                <c:pt idx="0">
                  <c:v>7.8E-2</c:v>
                </c:pt>
              </c:numCache>
            </c:numRef>
          </c:val>
        </c:ser>
        <c:dLbls>
          <c:showLegendKey val="0"/>
          <c:showVal val="0"/>
          <c:showCatName val="0"/>
          <c:showSerName val="0"/>
          <c:showPercent val="0"/>
          <c:showBubbleSize val="0"/>
        </c:dLbls>
        <c:gapWidth val="25"/>
        <c:overlap val="100"/>
        <c:axId val="106984576"/>
        <c:axId val="106986112"/>
      </c:barChart>
      <c:catAx>
        <c:axId val="106984576"/>
        <c:scaling>
          <c:orientation val="maxMin"/>
        </c:scaling>
        <c:delete val="0"/>
        <c:axPos val="l"/>
        <c:majorGridlines>
          <c:spPr>
            <a:ln w="25400" cmpd="sng"/>
          </c:spPr>
        </c:majorGridlines>
        <c:numFmt formatCode="General" sourceLinked="1"/>
        <c:majorTickMark val="out"/>
        <c:minorTickMark val="none"/>
        <c:tickLblPos val="low"/>
        <c:spPr>
          <a:noFill/>
        </c:spPr>
        <c:crossAx val="106986112"/>
        <c:crosses val="autoZero"/>
        <c:auto val="1"/>
        <c:lblAlgn val="ctr"/>
        <c:lblOffset val="200"/>
        <c:tickLblSkip val="1"/>
        <c:tickMarkSkip val="2"/>
        <c:noMultiLvlLbl val="0"/>
      </c:catAx>
      <c:valAx>
        <c:axId val="106986112"/>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106984576"/>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16_BTR'!$D$4</c:f>
              <c:strCache>
                <c:ptCount val="1"/>
                <c:pt idx="0">
                  <c:v>sehr wichtig</c:v>
                </c:pt>
              </c:strCache>
            </c:strRef>
          </c:tx>
          <c:invertIfNegative val="0"/>
          <c:dLbls>
            <c:spPr>
              <a:solidFill>
                <a:schemeClr val="bg2"/>
              </a:solidFill>
            </c:spPr>
            <c:showLegendKey val="0"/>
            <c:showVal val="1"/>
            <c:showCatName val="0"/>
            <c:showSerName val="0"/>
            <c:showPercent val="0"/>
            <c:showBubbleSize val="0"/>
            <c:showLeaderLines val="0"/>
          </c:dLbls>
          <c:cat>
            <c:strRef>
              <c:f>'Frage 16_BTR'!$C$5:$C$7</c:f>
              <c:strCache>
                <c:ptCount val="3"/>
                <c:pt idx="0">
                  <c:v>Eine zusätzliche arbeitgeberfinanzierte betriebliche Altersvorsorge </c:v>
                </c:pt>
                <c:pt idx="1">
                  <c:v>Der besondere Kündigungsschutz und die Verdienstsicherung im Alter </c:v>
                </c:pt>
                <c:pt idx="2">
                  <c:v>Die Möglichkeit, früher aus dem Erwerbsleben auszuscheiden (z. B. durch Altersteilzeit)</c:v>
                </c:pt>
              </c:strCache>
            </c:strRef>
          </c:cat>
          <c:val>
            <c:numRef>
              <c:f>'Frage 16_BTR'!$D$5:$D$7</c:f>
              <c:numCache>
                <c:formatCode>0%</c:formatCode>
                <c:ptCount val="3"/>
                <c:pt idx="0">
                  <c:v>0.60599999999999998</c:v>
                </c:pt>
                <c:pt idx="1">
                  <c:v>0.73899999999999999</c:v>
                </c:pt>
                <c:pt idx="2">
                  <c:v>0.60899999999999999</c:v>
                </c:pt>
              </c:numCache>
            </c:numRef>
          </c:val>
        </c:ser>
        <c:ser>
          <c:idx val="1"/>
          <c:order val="1"/>
          <c:tx>
            <c:strRef>
              <c:f>'Frage 16_BTR'!$E$4</c:f>
              <c:strCache>
                <c:ptCount val="1"/>
                <c:pt idx="0">
                  <c:v>wichtig</c:v>
                </c:pt>
              </c:strCache>
            </c:strRef>
          </c:tx>
          <c:invertIfNegative val="0"/>
          <c:dLbls>
            <c:spPr>
              <a:solidFill>
                <a:schemeClr val="bg2"/>
              </a:solidFill>
            </c:spPr>
            <c:showLegendKey val="0"/>
            <c:showVal val="1"/>
            <c:showCatName val="0"/>
            <c:showSerName val="0"/>
            <c:showPercent val="0"/>
            <c:showBubbleSize val="0"/>
            <c:showLeaderLines val="0"/>
          </c:dLbls>
          <c:cat>
            <c:strRef>
              <c:f>'Frage 16_BTR'!$C$5:$C$7</c:f>
              <c:strCache>
                <c:ptCount val="3"/>
                <c:pt idx="0">
                  <c:v>Eine zusätzliche arbeitgeberfinanzierte betriebliche Altersvorsorge </c:v>
                </c:pt>
                <c:pt idx="1">
                  <c:v>Der besondere Kündigungsschutz und die Verdienstsicherung im Alter </c:v>
                </c:pt>
                <c:pt idx="2">
                  <c:v>Die Möglichkeit, früher aus dem Erwerbsleben auszuscheiden (z. B. durch Altersteilzeit)</c:v>
                </c:pt>
              </c:strCache>
            </c:strRef>
          </c:cat>
          <c:val>
            <c:numRef>
              <c:f>'Frage 16_BTR'!$E$5:$E$7</c:f>
              <c:numCache>
                <c:formatCode>0%</c:formatCode>
                <c:ptCount val="3"/>
                <c:pt idx="0">
                  <c:v>0.32100000000000001</c:v>
                </c:pt>
                <c:pt idx="1">
                  <c:v>0.23499999999999999</c:v>
                </c:pt>
                <c:pt idx="2">
                  <c:v>0.314</c:v>
                </c:pt>
              </c:numCache>
            </c:numRef>
          </c:val>
        </c:ser>
        <c:ser>
          <c:idx val="2"/>
          <c:order val="2"/>
          <c:tx>
            <c:strRef>
              <c:f>'Frage 16_BTR'!$F$4</c:f>
              <c:strCache>
                <c:ptCount val="1"/>
                <c:pt idx="0">
                  <c:v>weniger wichtig</c:v>
                </c:pt>
              </c:strCache>
            </c:strRef>
          </c:tx>
          <c:invertIfNegative val="0"/>
          <c:cat>
            <c:strRef>
              <c:f>'Frage 16_BTR'!$C$5:$C$7</c:f>
              <c:strCache>
                <c:ptCount val="3"/>
                <c:pt idx="0">
                  <c:v>Eine zusätzliche arbeitgeberfinanzierte betriebliche Altersvorsorge </c:v>
                </c:pt>
                <c:pt idx="1">
                  <c:v>Der besondere Kündigungsschutz und die Verdienstsicherung im Alter </c:v>
                </c:pt>
                <c:pt idx="2">
                  <c:v>Die Möglichkeit, früher aus dem Erwerbsleben auszuscheiden (z. B. durch Altersteilzeit)</c:v>
                </c:pt>
              </c:strCache>
            </c:strRef>
          </c:cat>
          <c:val>
            <c:numRef>
              <c:f>'Frage 16_BTR'!$F$5:$F$7</c:f>
              <c:numCache>
                <c:formatCode>0%</c:formatCode>
                <c:ptCount val="3"/>
                <c:pt idx="0">
                  <c:v>5.8000000000000003E-2</c:v>
                </c:pt>
                <c:pt idx="1">
                  <c:v>2.1999999999999999E-2</c:v>
                </c:pt>
                <c:pt idx="2">
                  <c:v>6.7000000000000004E-2</c:v>
                </c:pt>
              </c:numCache>
            </c:numRef>
          </c:val>
        </c:ser>
        <c:ser>
          <c:idx val="3"/>
          <c:order val="3"/>
          <c:tx>
            <c:strRef>
              <c:f>'Frage 16_BTR'!$G$4</c:f>
              <c:strCache>
                <c:ptCount val="1"/>
                <c:pt idx="0">
                  <c:v>unwichtig</c:v>
                </c:pt>
              </c:strCache>
            </c:strRef>
          </c:tx>
          <c:invertIfNegative val="0"/>
          <c:cat>
            <c:strRef>
              <c:f>'Frage 16_BTR'!$C$5:$C$7</c:f>
              <c:strCache>
                <c:ptCount val="3"/>
                <c:pt idx="0">
                  <c:v>Eine zusätzliche arbeitgeberfinanzierte betriebliche Altersvorsorge </c:v>
                </c:pt>
                <c:pt idx="1">
                  <c:v>Der besondere Kündigungsschutz und die Verdienstsicherung im Alter </c:v>
                </c:pt>
                <c:pt idx="2">
                  <c:v>Die Möglichkeit, früher aus dem Erwerbsleben auszuscheiden (z. B. durch Altersteilzeit)</c:v>
                </c:pt>
              </c:strCache>
            </c:strRef>
          </c:cat>
          <c:val>
            <c:numRef>
              <c:f>'Frage 16_BTR'!$G$5:$G$7</c:f>
              <c:numCache>
                <c:formatCode>0%</c:formatCode>
                <c:ptCount val="3"/>
                <c:pt idx="0">
                  <c:v>1.4E-2</c:v>
                </c:pt>
                <c:pt idx="1">
                  <c:v>4.0000000000000001E-3</c:v>
                </c:pt>
                <c:pt idx="2">
                  <c:v>0.01</c:v>
                </c:pt>
              </c:numCache>
            </c:numRef>
          </c:val>
        </c:ser>
        <c:dLbls>
          <c:showLegendKey val="0"/>
          <c:showVal val="0"/>
          <c:showCatName val="0"/>
          <c:showSerName val="0"/>
          <c:showPercent val="0"/>
          <c:showBubbleSize val="0"/>
        </c:dLbls>
        <c:gapWidth val="25"/>
        <c:overlap val="100"/>
        <c:axId val="107836544"/>
        <c:axId val="107838080"/>
      </c:barChart>
      <c:catAx>
        <c:axId val="107836544"/>
        <c:scaling>
          <c:orientation val="maxMin"/>
        </c:scaling>
        <c:delete val="0"/>
        <c:axPos val="l"/>
        <c:majorGridlines>
          <c:spPr>
            <a:ln w="25400" cmpd="sng"/>
          </c:spPr>
        </c:majorGridlines>
        <c:numFmt formatCode="General" sourceLinked="1"/>
        <c:majorTickMark val="out"/>
        <c:minorTickMark val="none"/>
        <c:tickLblPos val="low"/>
        <c:spPr>
          <a:noFill/>
        </c:spPr>
        <c:crossAx val="107838080"/>
        <c:crosses val="autoZero"/>
        <c:auto val="1"/>
        <c:lblAlgn val="ctr"/>
        <c:lblOffset val="200"/>
        <c:tickLblSkip val="1"/>
        <c:tickMarkSkip val="2"/>
        <c:noMultiLvlLbl val="0"/>
      </c:catAx>
      <c:valAx>
        <c:axId val="107838080"/>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107836544"/>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17_BTR'!$D$4</c:f>
              <c:strCache>
                <c:ptCount val="1"/>
                <c:pt idx="0">
                  <c:v>Ja</c:v>
                </c:pt>
              </c:strCache>
            </c:strRef>
          </c:tx>
          <c:invertIfNegative val="0"/>
          <c:dLbls>
            <c:spPr>
              <a:solidFill>
                <a:schemeClr val="bg2"/>
              </a:solidFill>
            </c:spPr>
            <c:showLegendKey val="0"/>
            <c:showVal val="1"/>
            <c:showCatName val="0"/>
            <c:showSerName val="0"/>
            <c:showPercent val="0"/>
            <c:showBubbleSize val="0"/>
            <c:showLeaderLines val="0"/>
          </c:dLbls>
          <c:cat>
            <c:numRef>
              <c:f>'Frage 17_BTR'!$C$5</c:f>
              <c:numCache>
                <c:formatCode>General</c:formatCode>
                <c:ptCount val="1"/>
              </c:numCache>
            </c:numRef>
          </c:cat>
          <c:val>
            <c:numRef>
              <c:f>'Frage 17_BTR'!$D$5</c:f>
              <c:numCache>
                <c:formatCode>0%</c:formatCode>
                <c:ptCount val="1"/>
                <c:pt idx="0">
                  <c:v>0.54500000000000004</c:v>
                </c:pt>
              </c:numCache>
            </c:numRef>
          </c:val>
        </c:ser>
        <c:ser>
          <c:idx val="1"/>
          <c:order val="1"/>
          <c:tx>
            <c:strRef>
              <c:f>'Frage 17_BTR'!$E$4</c:f>
              <c:strCache>
                <c:ptCount val="1"/>
                <c:pt idx="0">
                  <c:v>Nein, ich habe vor bis zum Rentenalter voll zu arbeiten</c:v>
                </c:pt>
              </c:strCache>
            </c:strRef>
          </c:tx>
          <c:invertIfNegative val="0"/>
          <c:dLbls>
            <c:spPr>
              <a:solidFill>
                <a:schemeClr val="bg2"/>
              </a:solidFill>
            </c:spPr>
            <c:showLegendKey val="0"/>
            <c:showVal val="1"/>
            <c:showCatName val="0"/>
            <c:showSerName val="0"/>
            <c:showPercent val="0"/>
            <c:showBubbleSize val="0"/>
            <c:showLeaderLines val="0"/>
          </c:dLbls>
          <c:cat>
            <c:numRef>
              <c:f>'Frage 17_BTR'!$C$5</c:f>
              <c:numCache>
                <c:formatCode>General</c:formatCode>
                <c:ptCount val="1"/>
              </c:numCache>
            </c:numRef>
          </c:cat>
          <c:val>
            <c:numRef>
              <c:f>'Frage 17_BTR'!$E$5</c:f>
              <c:numCache>
                <c:formatCode>0%</c:formatCode>
                <c:ptCount val="1"/>
                <c:pt idx="0">
                  <c:v>0.10299999999999999</c:v>
                </c:pt>
              </c:numCache>
            </c:numRef>
          </c:val>
        </c:ser>
        <c:ser>
          <c:idx val="2"/>
          <c:order val="2"/>
          <c:tx>
            <c:strRef>
              <c:f>'Frage 17_BTR'!$F$4</c:f>
              <c:strCache>
                <c:ptCount val="1"/>
                <c:pt idx="0">
                  <c:v>Nein, kann ich mir nicht leisten</c:v>
                </c:pt>
              </c:strCache>
            </c:strRef>
          </c:tx>
          <c:invertIfNegative val="0"/>
          <c:dLbls>
            <c:spPr>
              <a:solidFill>
                <a:schemeClr val="bg2"/>
              </a:solidFill>
            </c:spPr>
            <c:showLegendKey val="0"/>
            <c:showVal val="1"/>
            <c:showCatName val="0"/>
            <c:showSerName val="0"/>
            <c:showPercent val="0"/>
            <c:showBubbleSize val="0"/>
            <c:showLeaderLines val="0"/>
          </c:dLbls>
          <c:cat>
            <c:numRef>
              <c:f>'Frage 17_BTR'!$C$5</c:f>
              <c:numCache>
                <c:formatCode>General</c:formatCode>
                <c:ptCount val="1"/>
              </c:numCache>
            </c:numRef>
          </c:cat>
          <c:val>
            <c:numRef>
              <c:f>'Frage 17_BTR'!$F$5</c:f>
              <c:numCache>
                <c:formatCode>0%</c:formatCode>
                <c:ptCount val="1"/>
                <c:pt idx="0">
                  <c:v>0.19700000000000001</c:v>
                </c:pt>
              </c:numCache>
            </c:numRef>
          </c:val>
        </c:ser>
        <c:ser>
          <c:idx val="3"/>
          <c:order val="3"/>
          <c:tx>
            <c:strRef>
              <c:f>'Frage 17_BTR'!$G$4</c:f>
              <c:strCache>
                <c:ptCount val="1"/>
                <c:pt idx="0">
                  <c:v>Die Regelung ist mir nicht bekannt</c:v>
                </c:pt>
              </c:strCache>
            </c:strRef>
          </c:tx>
          <c:invertIfNegative val="0"/>
          <c:dLbls>
            <c:spPr>
              <a:solidFill>
                <a:schemeClr val="bg2"/>
              </a:solidFill>
            </c:spPr>
            <c:showLegendKey val="0"/>
            <c:showVal val="1"/>
            <c:showCatName val="0"/>
            <c:showSerName val="0"/>
            <c:showPercent val="0"/>
            <c:showBubbleSize val="0"/>
            <c:showLeaderLines val="0"/>
          </c:dLbls>
          <c:cat>
            <c:numRef>
              <c:f>'Frage 17_BTR'!$C$5</c:f>
              <c:numCache>
                <c:formatCode>General</c:formatCode>
                <c:ptCount val="1"/>
              </c:numCache>
            </c:numRef>
          </c:cat>
          <c:val>
            <c:numRef>
              <c:f>'Frage 17_BTR'!$G$5</c:f>
              <c:numCache>
                <c:formatCode>0%</c:formatCode>
                <c:ptCount val="1"/>
                <c:pt idx="0">
                  <c:v>0.155</c:v>
                </c:pt>
              </c:numCache>
            </c:numRef>
          </c:val>
        </c:ser>
        <c:dLbls>
          <c:showLegendKey val="0"/>
          <c:showVal val="0"/>
          <c:showCatName val="0"/>
          <c:showSerName val="0"/>
          <c:showPercent val="0"/>
          <c:showBubbleSize val="0"/>
        </c:dLbls>
        <c:gapWidth val="25"/>
        <c:overlap val="100"/>
        <c:axId val="107571840"/>
        <c:axId val="107594112"/>
      </c:barChart>
      <c:catAx>
        <c:axId val="107571840"/>
        <c:scaling>
          <c:orientation val="maxMin"/>
        </c:scaling>
        <c:delete val="0"/>
        <c:axPos val="l"/>
        <c:majorGridlines>
          <c:spPr>
            <a:ln w="25400" cmpd="sng"/>
          </c:spPr>
        </c:majorGridlines>
        <c:numFmt formatCode="General" sourceLinked="1"/>
        <c:majorTickMark val="out"/>
        <c:minorTickMark val="none"/>
        <c:tickLblPos val="low"/>
        <c:spPr>
          <a:noFill/>
        </c:spPr>
        <c:crossAx val="107594112"/>
        <c:crosses val="autoZero"/>
        <c:auto val="1"/>
        <c:lblAlgn val="ctr"/>
        <c:lblOffset val="200"/>
        <c:tickLblSkip val="1"/>
        <c:tickMarkSkip val="2"/>
        <c:noMultiLvlLbl val="0"/>
      </c:catAx>
      <c:valAx>
        <c:axId val="107594112"/>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107571840"/>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6_BTR'!$D$4</c:f>
              <c:strCache>
                <c:ptCount val="1"/>
                <c:pt idx="0">
                  <c:v>ständig</c:v>
                </c:pt>
              </c:strCache>
            </c:strRef>
          </c:tx>
          <c:invertIfNegative val="0"/>
          <c:dLbls>
            <c:dLbl>
              <c:idx val="2"/>
              <c:layout>
                <c:manualLayout>
                  <c:x val="-4.7059544280807879E-3"/>
                  <c:y val="0"/>
                </c:manualLayout>
              </c:layout>
              <c:showLegendKey val="0"/>
              <c:showVal val="1"/>
              <c:showCatName val="0"/>
              <c:showSerName val="0"/>
              <c:showPercent val="0"/>
              <c:showBubbleSize val="0"/>
            </c:dLbl>
            <c:dLbl>
              <c:idx val="3"/>
              <c:layout>
                <c:manualLayout>
                  <c:x val="-4.7059544280807306E-3"/>
                  <c:y val="2.3880157905156134E-7"/>
                </c:manualLayout>
              </c:layout>
              <c:showLegendKey val="0"/>
              <c:showVal val="1"/>
              <c:showCatName val="0"/>
              <c:showSerName val="0"/>
              <c:showPercent val="0"/>
              <c:showBubbleSize val="0"/>
            </c:dLbl>
            <c:spPr>
              <a:solidFill>
                <a:schemeClr val="bg2"/>
              </a:solidFill>
            </c:spPr>
            <c:txPr>
              <a:bodyPr/>
              <a:lstStyle/>
              <a:p>
                <a:pPr>
                  <a:defRPr sz="1200"/>
                </a:pPr>
                <a:endParaRPr lang="de-DE"/>
              </a:p>
            </c:txPr>
            <c:showLegendKey val="0"/>
            <c:showVal val="1"/>
            <c:showCatName val="0"/>
            <c:showSerName val="0"/>
            <c:showPercent val="0"/>
            <c:showBubbleSize val="0"/>
            <c:showLeaderLines val="0"/>
          </c:dLbls>
          <c:cat>
            <c:strRef>
              <c:f>'Frage 6_BTR'!$C$5:$C$9</c:f>
              <c:strCache>
                <c:ptCount val="5"/>
                <c:pt idx="0">
                  <c:v>Meine tägliche Arbeitszeit ändert sich kurzfristig auf Anforderung des Betriebes.   </c:v>
                </c:pt>
                <c:pt idx="1">
                  <c:v>Ich fühle mich bei der Arbeit gehetzt oder unter Zeitdruck. </c:v>
                </c:pt>
                <c:pt idx="2">
                  <c:v>Ich arbeite außerhalb meiner regulären Arbeitszeit (z. B. am Wochenende).  </c:v>
                </c:pt>
                <c:pt idx="3">
                  <c:v>Betrieb erwartet, dass ich auch außerhalb meiner normalen Arbeitszeit erreichbar bin. </c:v>
                </c:pt>
                <c:pt idx="4">
                  <c:v>Ich arbeite körperlich schwer und/oder mit ungünstiger Körperhaltung</c:v>
                </c:pt>
              </c:strCache>
            </c:strRef>
          </c:cat>
          <c:val>
            <c:numRef>
              <c:f>'Frage 6_BTR'!$D$5:$D$9</c:f>
              <c:numCache>
                <c:formatCode>0%</c:formatCode>
                <c:ptCount val="5"/>
                <c:pt idx="0">
                  <c:v>7.0999999999999994E-2</c:v>
                </c:pt>
                <c:pt idx="1">
                  <c:v>0.13200000000000001</c:v>
                </c:pt>
                <c:pt idx="2">
                  <c:v>4.9000000000000002E-2</c:v>
                </c:pt>
                <c:pt idx="3">
                  <c:v>3.7999999999999999E-2</c:v>
                </c:pt>
                <c:pt idx="4">
                  <c:v>0.11</c:v>
                </c:pt>
              </c:numCache>
            </c:numRef>
          </c:val>
        </c:ser>
        <c:ser>
          <c:idx val="1"/>
          <c:order val="1"/>
          <c:tx>
            <c:strRef>
              <c:f>'Frage 6_BTR'!$E$4</c:f>
              <c:strCache>
                <c:ptCount val="1"/>
                <c:pt idx="0">
                  <c:v>häufig</c:v>
                </c:pt>
              </c:strCache>
            </c:strRef>
          </c:tx>
          <c:invertIfNegative val="0"/>
          <c:dLbls>
            <c:dLbl>
              <c:idx val="3"/>
              <c:layout>
                <c:manualLayout>
                  <c:x val="-1.5686514760269294E-3"/>
                  <c:y val="2.3880157905156134E-7"/>
                </c:manualLayout>
              </c:layout>
              <c:showLegendKey val="0"/>
              <c:showVal val="1"/>
              <c:showCatName val="0"/>
              <c:showSerName val="0"/>
              <c:showPercent val="0"/>
              <c:showBubbleSize val="0"/>
            </c:dLbl>
            <c:spPr>
              <a:solidFill>
                <a:schemeClr val="bg2"/>
              </a:solidFill>
            </c:spPr>
            <c:txPr>
              <a:bodyPr/>
              <a:lstStyle/>
              <a:p>
                <a:pPr>
                  <a:defRPr sz="1200"/>
                </a:pPr>
                <a:endParaRPr lang="de-DE"/>
              </a:p>
            </c:txPr>
            <c:showLegendKey val="0"/>
            <c:showVal val="1"/>
            <c:showCatName val="0"/>
            <c:showSerName val="0"/>
            <c:showPercent val="0"/>
            <c:showBubbleSize val="0"/>
            <c:showLeaderLines val="0"/>
          </c:dLbls>
          <c:cat>
            <c:strRef>
              <c:f>'Frage 6_BTR'!$C$5:$C$9</c:f>
              <c:strCache>
                <c:ptCount val="5"/>
                <c:pt idx="0">
                  <c:v>Meine tägliche Arbeitszeit ändert sich kurzfristig auf Anforderung des Betriebes.   </c:v>
                </c:pt>
                <c:pt idx="1">
                  <c:v>Ich fühle mich bei der Arbeit gehetzt oder unter Zeitdruck. </c:v>
                </c:pt>
                <c:pt idx="2">
                  <c:v>Ich arbeite außerhalb meiner regulären Arbeitszeit (z. B. am Wochenende).  </c:v>
                </c:pt>
                <c:pt idx="3">
                  <c:v>Betrieb erwartet, dass ich auch außerhalb meiner normalen Arbeitszeit erreichbar bin. </c:v>
                </c:pt>
                <c:pt idx="4">
                  <c:v>Ich arbeite körperlich schwer und/oder mit ungünstiger Körperhaltung</c:v>
                </c:pt>
              </c:strCache>
            </c:strRef>
          </c:cat>
          <c:val>
            <c:numRef>
              <c:f>'Frage 6_BTR'!$E$5:$E$9</c:f>
              <c:numCache>
                <c:formatCode>0%</c:formatCode>
                <c:ptCount val="5"/>
                <c:pt idx="0">
                  <c:v>0.219</c:v>
                </c:pt>
                <c:pt idx="1">
                  <c:v>0.376</c:v>
                </c:pt>
                <c:pt idx="2">
                  <c:v>0.16600000000000001</c:v>
                </c:pt>
                <c:pt idx="3">
                  <c:v>8.2000000000000003E-2</c:v>
                </c:pt>
                <c:pt idx="4">
                  <c:v>0.214</c:v>
                </c:pt>
              </c:numCache>
            </c:numRef>
          </c:val>
        </c:ser>
        <c:ser>
          <c:idx val="2"/>
          <c:order val="2"/>
          <c:tx>
            <c:strRef>
              <c:f>'Frage 6_BTR'!$F$4</c:f>
              <c:strCache>
                <c:ptCount val="1"/>
                <c:pt idx="0">
                  <c:v>selten</c:v>
                </c:pt>
              </c:strCache>
            </c:strRef>
          </c:tx>
          <c:invertIfNegative val="0"/>
          <c:dLbls>
            <c:spPr>
              <a:solidFill>
                <a:schemeClr val="bg2"/>
              </a:solidFill>
            </c:spPr>
            <c:showLegendKey val="0"/>
            <c:showVal val="1"/>
            <c:showCatName val="0"/>
            <c:showSerName val="0"/>
            <c:showPercent val="0"/>
            <c:showBubbleSize val="0"/>
            <c:showLeaderLines val="0"/>
          </c:dLbls>
          <c:cat>
            <c:strRef>
              <c:f>'Frage 6_BTR'!$C$5:$C$9</c:f>
              <c:strCache>
                <c:ptCount val="5"/>
                <c:pt idx="0">
                  <c:v>Meine tägliche Arbeitszeit ändert sich kurzfristig auf Anforderung des Betriebes.   </c:v>
                </c:pt>
                <c:pt idx="1">
                  <c:v>Ich fühle mich bei der Arbeit gehetzt oder unter Zeitdruck. </c:v>
                </c:pt>
                <c:pt idx="2">
                  <c:v>Ich arbeite außerhalb meiner regulären Arbeitszeit (z. B. am Wochenende).  </c:v>
                </c:pt>
                <c:pt idx="3">
                  <c:v>Betrieb erwartet, dass ich auch außerhalb meiner normalen Arbeitszeit erreichbar bin. </c:v>
                </c:pt>
                <c:pt idx="4">
                  <c:v>Ich arbeite körperlich schwer und/oder mit ungünstiger Körperhaltung</c:v>
                </c:pt>
              </c:strCache>
            </c:strRef>
          </c:cat>
          <c:val>
            <c:numRef>
              <c:f>'Frage 6_BTR'!$F$5:$F$9</c:f>
              <c:numCache>
                <c:formatCode>0%</c:formatCode>
                <c:ptCount val="5"/>
                <c:pt idx="0">
                  <c:v>0.53800000000000003</c:v>
                </c:pt>
                <c:pt idx="1">
                  <c:v>0.41299999999999998</c:v>
                </c:pt>
                <c:pt idx="2">
                  <c:v>0.46500000000000002</c:v>
                </c:pt>
                <c:pt idx="3">
                  <c:v>0.32</c:v>
                </c:pt>
                <c:pt idx="4">
                  <c:v>0.35199999999999998</c:v>
                </c:pt>
              </c:numCache>
            </c:numRef>
          </c:val>
        </c:ser>
        <c:ser>
          <c:idx val="3"/>
          <c:order val="3"/>
          <c:tx>
            <c:strRef>
              <c:f>'Frage 6_BTR'!$G$4</c:f>
              <c:strCache>
                <c:ptCount val="1"/>
                <c:pt idx="0">
                  <c:v>nie</c:v>
                </c:pt>
              </c:strCache>
            </c:strRef>
          </c:tx>
          <c:invertIfNegative val="0"/>
          <c:dLbls>
            <c:spPr>
              <a:solidFill>
                <a:schemeClr val="bg2"/>
              </a:solidFill>
            </c:spPr>
            <c:showLegendKey val="0"/>
            <c:showVal val="1"/>
            <c:showCatName val="0"/>
            <c:showSerName val="0"/>
            <c:showPercent val="0"/>
            <c:showBubbleSize val="0"/>
            <c:showLeaderLines val="0"/>
          </c:dLbls>
          <c:cat>
            <c:strRef>
              <c:f>'Frage 6_BTR'!$C$5:$C$9</c:f>
              <c:strCache>
                <c:ptCount val="5"/>
                <c:pt idx="0">
                  <c:v>Meine tägliche Arbeitszeit ändert sich kurzfristig auf Anforderung des Betriebes.   </c:v>
                </c:pt>
                <c:pt idx="1">
                  <c:v>Ich fühle mich bei der Arbeit gehetzt oder unter Zeitdruck. </c:v>
                </c:pt>
                <c:pt idx="2">
                  <c:v>Ich arbeite außerhalb meiner regulären Arbeitszeit (z. B. am Wochenende).  </c:v>
                </c:pt>
                <c:pt idx="3">
                  <c:v>Betrieb erwartet, dass ich auch außerhalb meiner normalen Arbeitszeit erreichbar bin. </c:v>
                </c:pt>
                <c:pt idx="4">
                  <c:v>Ich arbeite körperlich schwer und/oder mit ungünstiger Körperhaltung</c:v>
                </c:pt>
              </c:strCache>
            </c:strRef>
          </c:cat>
          <c:val>
            <c:numRef>
              <c:f>'Frage 6_BTR'!$G$5:$G$9</c:f>
              <c:numCache>
                <c:formatCode>0%</c:formatCode>
                <c:ptCount val="5"/>
                <c:pt idx="0">
                  <c:v>0.17199999999999999</c:v>
                </c:pt>
                <c:pt idx="1">
                  <c:v>7.9000000000000001E-2</c:v>
                </c:pt>
                <c:pt idx="2">
                  <c:v>0.32</c:v>
                </c:pt>
                <c:pt idx="3">
                  <c:v>0.56100000000000005</c:v>
                </c:pt>
                <c:pt idx="4">
                  <c:v>0.32400000000000001</c:v>
                </c:pt>
              </c:numCache>
            </c:numRef>
          </c:val>
        </c:ser>
        <c:dLbls>
          <c:showLegendKey val="0"/>
          <c:showVal val="0"/>
          <c:showCatName val="0"/>
          <c:showSerName val="0"/>
          <c:showPercent val="0"/>
          <c:showBubbleSize val="0"/>
        </c:dLbls>
        <c:gapWidth val="25"/>
        <c:overlap val="100"/>
        <c:axId val="83313024"/>
        <c:axId val="83314560"/>
      </c:barChart>
      <c:catAx>
        <c:axId val="83313024"/>
        <c:scaling>
          <c:orientation val="maxMin"/>
        </c:scaling>
        <c:delete val="0"/>
        <c:axPos val="l"/>
        <c:majorGridlines>
          <c:spPr>
            <a:ln w="25400" cmpd="sng"/>
          </c:spPr>
        </c:majorGridlines>
        <c:numFmt formatCode="General" sourceLinked="1"/>
        <c:majorTickMark val="out"/>
        <c:minorTickMark val="none"/>
        <c:tickLblPos val="low"/>
        <c:spPr>
          <a:noFill/>
        </c:spPr>
        <c:crossAx val="83314560"/>
        <c:crosses val="autoZero"/>
        <c:auto val="1"/>
        <c:lblAlgn val="ctr"/>
        <c:lblOffset val="200"/>
        <c:tickLblSkip val="1"/>
        <c:tickMarkSkip val="2"/>
        <c:noMultiLvlLbl val="0"/>
      </c:catAx>
      <c:valAx>
        <c:axId val="83314560"/>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3313024"/>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4_BTR'!$D$4</c:f>
              <c:strCache>
                <c:ptCount val="1"/>
                <c:pt idx="0">
                  <c:v>stimme voll und ganz zu</c:v>
                </c:pt>
              </c:strCache>
            </c:strRef>
          </c:tx>
          <c:invertIfNegative val="0"/>
          <c:dLbls>
            <c:spPr>
              <a:solidFill>
                <a:schemeClr val="bg2"/>
              </a:solidFill>
            </c:spPr>
            <c:showLegendKey val="0"/>
            <c:showVal val="1"/>
            <c:showCatName val="0"/>
            <c:showSerName val="0"/>
            <c:showPercent val="0"/>
            <c:showBubbleSize val="0"/>
            <c:showLeaderLines val="0"/>
          </c:dLbls>
          <c:cat>
            <c:strRef>
              <c:f>'Frage 4_BTR'!$C$5:$C$7</c:f>
              <c:strCache>
                <c:ptCount val="3"/>
                <c:pt idx="0">
                  <c:v>Flexibilität darf mein Privatleben nicht stark beeinträchtigen.  </c:v>
                </c:pt>
                <c:pt idx="1">
                  <c:v>Ich kann mit Flexibilität gut umgehen und habe damit kein Problem.</c:v>
                </c:pt>
                <c:pt idx="2">
                  <c:v>Flexibilität lehne ich ab. Sie geht vor allem zu Lasten der Beschäftigten.</c:v>
                </c:pt>
              </c:strCache>
            </c:strRef>
          </c:cat>
          <c:val>
            <c:numRef>
              <c:f>'Frage 4_BTR'!$D$5:$D$7</c:f>
              <c:numCache>
                <c:formatCode>0%</c:formatCode>
                <c:ptCount val="3"/>
                <c:pt idx="0">
                  <c:v>0.55300000000000005</c:v>
                </c:pt>
                <c:pt idx="1">
                  <c:v>0.253</c:v>
                </c:pt>
                <c:pt idx="2">
                  <c:v>9.9000000000000005E-2</c:v>
                </c:pt>
              </c:numCache>
            </c:numRef>
          </c:val>
        </c:ser>
        <c:ser>
          <c:idx val="1"/>
          <c:order val="1"/>
          <c:tx>
            <c:strRef>
              <c:f>'Frage 4_BTR'!$E$4</c:f>
              <c:strCache>
                <c:ptCount val="1"/>
                <c:pt idx="0">
                  <c:v>stimme eher zu</c:v>
                </c:pt>
              </c:strCache>
            </c:strRef>
          </c:tx>
          <c:invertIfNegative val="0"/>
          <c:dLbls>
            <c:spPr>
              <a:solidFill>
                <a:schemeClr val="bg2"/>
              </a:solidFill>
            </c:spPr>
            <c:showLegendKey val="0"/>
            <c:showVal val="1"/>
            <c:showCatName val="0"/>
            <c:showSerName val="0"/>
            <c:showPercent val="0"/>
            <c:showBubbleSize val="0"/>
            <c:showLeaderLines val="0"/>
          </c:dLbls>
          <c:cat>
            <c:strRef>
              <c:f>'Frage 4_BTR'!$C$5:$C$7</c:f>
              <c:strCache>
                <c:ptCount val="3"/>
                <c:pt idx="0">
                  <c:v>Flexibilität darf mein Privatleben nicht stark beeinträchtigen.  </c:v>
                </c:pt>
                <c:pt idx="1">
                  <c:v>Ich kann mit Flexibilität gut umgehen und habe damit kein Problem.</c:v>
                </c:pt>
                <c:pt idx="2">
                  <c:v>Flexibilität lehne ich ab. Sie geht vor allem zu Lasten der Beschäftigten.</c:v>
                </c:pt>
              </c:strCache>
            </c:strRef>
          </c:cat>
          <c:val>
            <c:numRef>
              <c:f>'Frage 4_BTR'!$E$5:$E$7</c:f>
              <c:numCache>
                <c:formatCode>0%</c:formatCode>
                <c:ptCount val="3"/>
                <c:pt idx="0">
                  <c:v>0.36499999999999999</c:v>
                </c:pt>
                <c:pt idx="1">
                  <c:v>0.53300000000000003</c:v>
                </c:pt>
                <c:pt idx="2">
                  <c:v>0.214</c:v>
                </c:pt>
              </c:numCache>
            </c:numRef>
          </c:val>
        </c:ser>
        <c:ser>
          <c:idx val="2"/>
          <c:order val="2"/>
          <c:tx>
            <c:strRef>
              <c:f>'Frage 4_BTR'!$F$4</c:f>
              <c:strCache>
                <c:ptCount val="1"/>
                <c:pt idx="0">
                  <c:v>stimme eher nicht zu</c:v>
                </c:pt>
              </c:strCache>
            </c:strRef>
          </c:tx>
          <c:invertIfNegative val="0"/>
          <c:dLbls>
            <c:dLbl>
              <c:idx val="0"/>
              <c:layout>
                <c:manualLayout>
                  <c:x val="5.2896397061182989E-3"/>
                  <c:y val="8.2346524606102265E-7"/>
                </c:manualLayout>
              </c:layout>
              <c:showLegendKey val="0"/>
              <c:showVal val="1"/>
              <c:showCatName val="0"/>
              <c:showSerName val="0"/>
              <c:showPercent val="0"/>
              <c:showBubbleSize val="0"/>
            </c:dLbl>
            <c:spPr>
              <a:solidFill>
                <a:schemeClr val="bg2"/>
              </a:solidFill>
            </c:spPr>
            <c:showLegendKey val="0"/>
            <c:showVal val="1"/>
            <c:showCatName val="0"/>
            <c:showSerName val="0"/>
            <c:showPercent val="0"/>
            <c:showBubbleSize val="0"/>
            <c:showLeaderLines val="0"/>
          </c:dLbls>
          <c:cat>
            <c:strRef>
              <c:f>'Frage 4_BTR'!$C$5:$C$7</c:f>
              <c:strCache>
                <c:ptCount val="3"/>
                <c:pt idx="0">
                  <c:v>Flexibilität darf mein Privatleben nicht stark beeinträchtigen.  </c:v>
                </c:pt>
                <c:pt idx="1">
                  <c:v>Ich kann mit Flexibilität gut umgehen und habe damit kein Problem.</c:v>
                </c:pt>
                <c:pt idx="2">
                  <c:v>Flexibilität lehne ich ab. Sie geht vor allem zu Lasten der Beschäftigten.</c:v>
                </c:pt>
              </c:strCache>
            </c:strRef>
          </c:cat>
          <c:val>
            <c:numRef>
              <c:f>'Frage 4_BTR'!$F$5:$F$7</c:f>
              <c:numCache>
                <c:formatCode>0%</c:formatCode>
                <c:ptCount val="3"/>
                <c:pt idx="0">
                  <c:v>6.8000000000000005E-2</c:v>
                </c:pt>
                <c:pt idx="1">
                  <c:v>0.17100000000000001</c:v>
                </c:pt>
                <c:pt idx="2">
                  <c:v>0.38700000000000001</c:v>
                </c:pt>
              </c:numCache>
            </c:numRef>
          </c:val>
        </c:ser>
        <c:ser>
          <c:idx val="3"/>
          <c:order val="3"/>
          <c:tx>
            <c:strRef>
              <c:f>'Frage 4_BTR'!$G$4</c:f>
              <c:strCache>
                <c:ptCount val="1"/>
                <c:pt idx="0">
                  <c:v>stimme nicht zu</c:v>
                </c:pt>
              </c:strCache>
            </c:strRef>
          </c:tx>
          <c:invertIfNegative val="0"/>
          <c:dLbls>
            <c:dLbl>
              <c:idx val="0"/>
              <c:layout>
                <c:manualLayout>
                  <c:x val="3.1802813338610944E-2"/>
                  <c:y val="7.3206060374824911E-2"/>
                </c:manualLayout>
              </c:layout>
              <c:showLegendKey val="0"/>
              <c:showVal val="1"/>
              <c:showCatName val="0"/>
              <c:showSerName val="0"/>
              <c:showPercent val="0"/>
              <c:showBubbleSize val="0"/>
            </c:dLbl>
            <c:dLbl>
              <c:idx val="1"/>
              <c:layout>
                <c:manualLayout>
                  <c:x val="2.2921772059845399E-2"/>
                  <c:y val="-3.4860028749916622E-3"/>
                </c:manualLayout>
              </c:layout>
              <c:showLegendKey val="0"/>
              <c:showVal val="1"/>
              <c:showCatName val="0"/>
              <c:showSerName val="0"/>
              <c:showPercent val="0"/>
              <c:showBubbleSize val="0"/>
            </c:dLbl>
            <c:spPr>
              <a:solidFill>
                <a:schemeClr val="bg2"/>
              </a:solidFill>
            </c:spPr>
            <c:showLegendKey val="0"/>
            <c:showVal val="1"/>
            <c:showCatName val="0"/>
            <c:showSerName val="0"/>
            <c:showPercent val="0"/>
            <c:showBubbleSize val="0"/>
            <c:showLeaderLines val="0"/>
          </c:dLbls>
          <c:cat>
            <c:strRef>
              <c:f>'Frage 4_BTR'!$C$5:$C$7</c:f>
              <c:strCache>
                <c:ptCount val="3"/>
                <c:pt idx="0">
                  <c:v>Flexibilität darf mein Privatleben nicht stark beeinträchtigen.  </c:v>
                </c:pt>
                <c:pt idx="1">
                  <c:v>Ich kann mit Flexibilität gut umgehen und habe damit kein Problem.</c:v>
                </c:pt>
                <c:pt idx="2">
                  <c:v>Flexibilität lehne ich ab. Sie geht vor allem zu Lasten der Beschäftigten.</c:v>
                </c:pt>
              </c:strCache>
            </c:strRef>
          </c:cat>
          <c:val>
            <c:numRef>
              <c:f>'Frage 4_BTR'!$G$5:$G$7</c:f>
              <c:numCache>
                <c:formatCode>0%</c:formatCode>
                <c:ptCount val="3"/>
                <c:pt idx="0">
                  <c:v>1.2999999999999999E-2</c:v>
                </c:pt>
                <c:pt idx="1">
                  <c:v>4.2999999999999997E-2</c:v>
                </c:pt>
                <c:pt idx="2">
                  <c:v>0.29899999999999999</c:v>
                </c:pt>
              </c:numCache>
            </c:numRef>
          </c:val>
        </c:ser>
        <c:dLbls>
          <c:showLegendKey val="0"/>
          <c:showVal val="0"/>
          <c:showCatName val="0"/>
          <c:showSerName val="0"/>
          <c:showPercent val="0"/>
          <c:showBubbleSize val="0"/>
        </c:dLbls>
        <c:gapWidth val="25"/>
        <c:overlap val="100"/>
        <c:axId val="84132608"/>
        <c:axId val="84134144"/>
      </c:barChart>
      <c:catAx>
        <c:axId val="84132608"/>
        <c:scaling>
          <c:orientation val="maxMin"/>
        </c:scaling>
        <c:delete val="0"/>
        <c:axPos val="l"/>
        <c:majorGridlines>
          <c:spPr>
            <a:ln w="25400" cmpd="sng"/>
          </c:spPr>
        </c:majorGridlines>
        <c:numFmt formatCode="General" sourceLinked="1"/>
        <c:majorTickMark val="out"/>
        <c:minorTickMark val="none"/>
        <c:tickLblPos val="low"/>
        <c:spPr>
          <a:noFill/>
        </c:spPr>
        <c:crossAx val="84134144"/>
        <c:crosses val="autoZero"/>
        <c:auto val="1"/>
        <c:lblAlgn val="ctr"/>
        <c:lblOffset val="200"/>
        <c:tickLblSkip val="1"/>
        <c:tickMarkSkip val="2"/>
        <c:noMultiLvlLbl val="0"/>
      </c:catAx>
      <c:valAx>
        <c:axId val="84134144"/>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4132608"/>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5_BTR'!$D$4</c:f>
              <c:strCache>
                <c:ptCount val="1"/>
                <c:pt idx="0">
                  <c:v>sehr wichtig</c:v>
                </c:pt>
              </c:strCache>
            </c:strRef>
          </c:tx>
          <c:invertIfNegative val="0"/>
          <c:dLbls>
            <c:spPr>
              <a:solidFill>
                <a:schemeClr val="bg2"/>
              </a:solidFill>
            </c:spPr>
            <c:showLegendKey val="0"/>
            <c:showVal val="1"/>
            <c:showCatName val="0"/>
            <c:showSerName val="0"/>
            <c:showPercent val="0"/>
            <c:showBubbleSize val="0"/>
            <c:showLeaderLines val="0"/>
          </c:dLbls>
          <c:cat>
            <c:strRef>
              <c:f>'Frage 5_BTR'!$C$5:$C$8</c:f>
              <c:strCache>
                <c:ptCount val="4"/>
                <c:pt idx="0">
                  <c:v>Verbindliche Vereinbarungen zur Beschäftigungssicherung  </c:v>
                </c:pt>
                <c:pt idx="1">
                  <c:v>Ausgleich durch Entgeltzuschläge</c:v>
                </c:pt>
                <c:pt idx="2">
                  <c:v>Ausreichend lange Ankündigungsfristen</c:v>
                </c:pt>
                <c:pt idx="3">
                  <c:v>Zusage, kurzfristig Freizeit nehmen zu können</c:v>
                </c:pt>
              </c:strCache>
            </c:strRef>
          </c:cat>
          <c:val>
            <c:numRef>
              <c:f>'Frage 5_BTR'!$D$5:$D$8</c:f>
              <c:numCache>
                <c:formatCode>0%</c:formatCode>
                <c:ptCount val="4"/>
                <c:pt idx="0">
                  <c:v>0.57299999999999995</c:v>
                </c:pt>
                <c:pt idx="1">
                  <c:v>0.503</c:v>
                </c:pt>
                <c:pt idx="2">
                  <c:v>0.45500000000000002</c:v>
                </c:pt>
                <c:pt idx="3">
                  <c:v>0.52300000000000002</c:v>
                </c:pt>
              </c:numCache>
            </c:numRef>
          </c:val>
        </c:ser>
        <c:ser>
          <c:idx val="1"/>
          <c:order val="1"/>
          <c:tx>
            <c:strRef>
              <c:f>'Frage 5_BTR'!$E$4</c:f>
              <c:strCache>
                <c:ptCount val="1"/>
                <c:pt idx="0">
                  <c:v>wichtig</c:v>
                </c:pt>
              </c:strCache>
            </c:strRef>
          </c:tx>
          <c:invertIfNegative val="0"/>
          <c:dLbls>
            <c:spPr>
              <a:solidFill>
                <a:schemeClr val="bg2"/>
              </a:solidFill>
            </c:spPr>
            <c:showLegendKey val="0"/>
            <c:showVal val="1"/>
            <c:showCatName val="0"/>
            <c:showSerName val="0"/>
            <c:showPercent val="0"/>
            <c:showBubbleSize val="0"/>
            <c:showLeaderLines val="0"/>
          </c:dLbls>
          <c:cat>
            <c:strRef>
              <c:f>'Frage 5_BTR'!$C$5:$C$8</c:f>
              <c:strCache>
                <c:ptCount val="4"/>
                <c:pt idx="0">
                  <c:v>Verbindliche Vereinbarungen zur Beschäftigungssicherung  </c:v>
                </c:pt>
                <c:pt idx="1">
                  <c:v>Ausgleich durch Entgeltzuschläge</c:v>
                </c:pt>
                <c:pt idx="2">
                  <c:v>Ausreichend lange Ankündigungsfristen</c:v>
                </c:pt>
                <c:pt idx="3">
                  <c:v>Zusage, kurzfristig Freizeit nehmen zu können</c:v>
                </c:pt>
              </c:strCache>
            </c:strRef>
          </c:cat>
          <c:val>
            <c:numRef>
              <c:f>'Frage 5_BTR'!$E$5:$E$8</c:f>
              <c:numCache>
                <c:formatCode>0%</c:formatCode>
                <c:ptCount val="4"/>
                <c:pt idx="0">
                  <c:v>0.36099999999999999</c:v>
                </c:pt>
                <c:pt idx="1">
                  <c:v>0.375</c:v>
                </c:pt>
                <c:pt idx="2">
                  <c:v>0.41499999999999998</c:v>
                </c:pt>
                <c:pt idx="3">
                  <c:v>0.40799999999999997</c:v>
                </c:pt>
              </c:numCache>
            </c:numRef>
          </c:val>
        </c:ser>
        <c:ser>
          <c:idx val="2"/>
          <c:order val="2"/>
          <c:tx>
            <c:strRef>
              <c:f>'Frage 5_BTR'!$F$4</c:f>
              <c:strCache>
                <c:ptCount val="1"/>
                <c:pt idx="0">
                  <c:v>weniger wichtig</c:v>
                </c:pt>
              </c:strCache>
            </c:strRef>
          </c:tx>
          <c:invertIfNegative val="0"/>
          <c:cat>
            <c:strRef>
              <c:f>'Frage 5_BTR'!$C$5:$C$8</c:f>
              <c:strCache>
                <c:ptCount val="4"/>
                <c:pt idx="0">
                  <c:v>Verbindliche Vereinbarungen zur Beschäftigungssicherung  </c:v>
                </c:pt>
                <c:pt idx="1">
                  <c:v>Ausgleich durch Entgeltzuschläge</c:v>
                </c:pt>
                <c:pt idx="2">
                  <c:v>Ausreichend lange Ankündigungsfristen</c:v>
                </c:pt>
                <c:pt idx="3">
                  <c:v>Zusage, kurzfristig Freizeit nehmen zu können</c:v>
                </c:pt>
              </c:strCache>
            </c:strRef>
          </c:cat>
          <c:val>
            <c:numRef>
              <c:f>'Frage 5_BTR'!$F$5:$F$8</c:f>
              <c:numCache>
                <c:formatCode>0%</c:formatCode>
                <c:ptCount val="4"/>
                <c:pt idx="0">
                  <c:v>5.5E-2</c:v>
                </c:pt>
                <c:pt idx="1">
                  <c:v>0.11</c:v>
                </c:pt>
                <c:pt idx="2">
                  <c:v>0.11799999999999999</c:v>
                </c:pt>
                <c:pt idx="3">
                  <c:v>6.2E-2</c:v>
                </c:pt>
              </c:numCache>
            </c:numRef>
          </c:val>
        </c:ser>
        <c:ser>
          <c:idx val="3"/>
          <c:order val="3"/>
          <c:tx>
            <c:strRef>
              <c:f>'Frage 5_BTR'!$G$4</c:f>
              <c:strCache>
                <c:ptCount val="1"/>
                <c:pt idx="0">
                  <c:v>unwichtig</c:v>
                </c:pt>
              </c:strCache>
            </c:strRef>
          </c:tx>
          <c:invertIfNegative val="0"/>
          <c:cat>
            <c:strRef>
              <c:f>'Frage 5_BTR'!$C$5:$C$8</c:f>
              <c:strCache>
                <c:ptCount val="4"/>
                <c:pt idx="0">
                  <c:v>Verbindliche Vereinbarungen zur Beschäftigungssicherung  </c:v>
                </c:pt>
                <c:pt idx="1">
                  <c:v>Ausgleich durch Entgeltzuschläge</c:v>
                </c:pt>
                <c:pt idx="2">
                  <c:v>Ausreichend lange Ankündigungsfristen</c:v>
                </c:pt>
                <c:pt idx="3">
                  <c:v>Zusage, kurzfristig Freizeit nehmen zu können</c:v>
                </c:pt>
              </c:strCache>
            </c:strRef>
          </c:cat>
          <c:val>
            <c:numRef>
              <c:f>'Frage 5_BTR'!$G$5:$G$8</c:f>
              <c:numCache>
                <c:formatCode>0%</c:formatCode>
                <c:ptCount val="4"/>
                <c:pt idx="0">
                  <c:v>1.0999999999999999E-2</c:v>
                </c:pt>
                <c:pt idx="1">
                  <c:v>1.2E-2</c:v>
                </c:pt>
                <c:pt idx="2">
                  <c:v>1.2999999999999999E-2</c:v>
                </c:pt>
                <c:pt idx="3">
                  <c:v>7.0000000000000001E-3</c:v>
                </c:pt>
              </c:numCache>
            </c:numRef>
          </c:val>
        </c:ser>
        <c:dLbls>
          <c:showLegendKey val="0"/>
          <c:showVal val="0"/>
          <c:showCatName val="0"/>
          <c:showSerName val="0"/>
          <c:showPercent val="0"/>
          <c:showBubbleSize val="0"/>
        </c:dLbls>
        <c:gapWidth val="25"/>
        <c:overlap val="100"/>
        <c:axId val="84155008"/>
        <c:axId val="84156800"/>
      </c:barChart>
      <c:catAx>
        <c:axId val="84155008"/>
        <c:scaling>
          <c:orientation val="maxMin"/>
        </c:scaling>
        <c:delete val="0"/>
        <c:axPos val="l"/>
        <c:majorGridlines>
          <c:spPr>
            <a:ln w="25400" cmpd="sng"/>
          </c:spPr>
        </c:majorGridlines>
        <c:numFmt formatCode="General" sourceLinked="1"/>
        <c:majorTickMark val="out"/>
        <c:minorTickMark val="none"/>
        <c:tickLblPos val="low"/>
        <c:spPr>
          <a:noFill/>
        </c:spPr>
        <c:crossAx val="84156800"/>
        <c:crosses val="autoZero"/>
        <c:auto val="1"/>
        <c:lblAlgn val="ctr"/>
        <c:lblOffset val="200"/>
        <c:tickLblSkip val="1"/>
        <c:tickMarkSkip val="2"/>
        <c:noMultiLvlLbl val="0"/>
      </c:catAx>
      <c:valAx>
        <c:axId val="84156800"/>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4155008"/>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901171109879645E-2"/>
          <c:y val="0.27272695219256954"/>
          <c:w val="0.91134849959375852"/>
          <c:h val="0.67801647997122882"/>
        </c:manualLayout>
      </c:layout>
      <c:barChart>
        <c:barDir val="bar"/>
        <c:grouping val="percentStacked"/>
        <c:varyColors val="0"/>
        <c:ser>
          <c:idx val="0"/>
          <c:order val="0"/>
          <c:tx>
            <c:strRef>
              <c:f>'Frage 7_BTR'!$D$4</c:f>
              <c:strCache>
                <c:ptCount val="1"/>
                <c:pt idx="0">
                  <c:v>trifft voll und ganz zu</c:v>
                </c:pt>
              </c:strCache>
            </c:strRef>
          </c:tx>
          <c:invertIfNegative val="0"/>
          <c:dLbls>
            <c:spPr>
              <a:solidFill>
                <a:schemeClr val="bg2"/>
              </a:solidFill>
            </c:spPr>
            <c:showLegendKey val="0"/>
            <c:showVal val="1"/>
            <c:showCatName val="0"/>
            <c:showSerName val="0"/>
            <c:showPercent val="0"/>
            <c:showBubbleSize val="0"/>
            <c:showLeaderLines val="0"/>
          </c:dLbls>
          <c:cat>
            <c:numRef>
              <c:f>'Frage 7_BTR'!$C$5</c:f>
              <c:numCache>
                <c:formatCode>General</c:formatCode>
                <c:ptCount val="1"/>
              </c:numCache>
            </c:numRef>
          </c:cat>
          <c:val>
            <c:numRef>
              <c:f>'Frage 7_BTR'!$D$5</c:f>
              <c:numCache>
                <c:formatCode>0%</c:formatCode>
                <c:ptCount val="1"/>
                <c:pt idx="0">
                  <c:v>0.4</c:v>
                </c:pt>
              </c:numCache>
            </c:numRef>
          </c:val>
        </c:ser>
        <c:ser>
          <c:idx val="1"/>
          <c:order val="1"/>
          <c:tx>
            <c:strRef>
              <c:f>'Frage 7_BTR'!$E$4</c:f>
              <c:strCache>
                <c:ptCount val="1"/>
                <c:pt idx="0">
                  <c:v>trifft eher zu</c:v>
                </c:pt>
              </c:strCache>
            </c:strRef>
          </c:tx>
          <c:invertIfNegative val="0"/>
          <c:dLbls>
            <c:spPr>
              <a:solidFill>
                <a:schemeClr val="bg2"/>
              </a:solidFill>
            </c:spPr>
            <c:showLegendKey val="0"/>
            <c:showVal val="1"/>
            <c:showCatName val="0"/>
            <c:showSerName val="0"/>
            <c:showPercent val="0"/>
            <c:showBubbleSize val="0"/>
            <c:showLeaderLines val="0"/>
          </c:dLbls>
          <c:cat>
            <c:numRef>
              <c:f>'Frage 7_BTR'!$C$5</c:f>
              <c:numCache>
                <c:formatCode>General</c:formatCode>
                <c:ptCount val="1"/>
              </c:numCache>
            </c:numRef>
          </c:cat>
          <c:val>
            <c:numRef>
              <c:f>'Frage 7_BTR'!$E$5</c:f>
              <c:numCache>
                <c:formatCode>0%</c:formatCode>
                <c:ptCount val="1"/>
                <c:pt idx="0">
                  <c:v>0.39400000000000002</c:v>
                </c:pt>
              </c:numCache>
            </c:numRef>
          </c:val>
        </c:ser>
        <c:ser>
          <c:idx val="2"/>
          <c:order val="2"/>
          <c:tx>
            <c:strRef>
              <c:f>'Frage 7_BTR'!$F$4</c:f>
              <c:strCache>
                <c:ptCount val="1"/>
                <c:pt idx="0">
                  <c:v>trifft eher nicht zu</c:v>
                </c:pt>
              </c:strCache>
            </c:strRef>
          </c:tx>
          <c:invertIfNegative val="0"/>
          <c:dLbls>
            <c:spPr>
              <a:solidFill>
                <a:schemeClr val="bg2"/>
              </a:solidFill>
            </c:spPr>
            <c:showLegendKey val="0"/>
            <c:showVal val="1"/>
            <c:showCatName val="0"/>
            <c:showSerName val="0"/>
            <c:showPercent val="0"/>
            <c:showBubbleSize val="0"/>
            <c:showLeaderLines val="0"/>
          </c:dLbls>
          <c:cat>
            <c:numRef>
              <c:f>'Frage 7_BTR'!$C$5</c:f>
              <c:numCache>
                <c:formatCode>General</c:formatCode>
                <c:ptCount val="1"/>
              </c:numCache>
            </c:numRef>
          </c:cat>
          <c:val>
            <c:numRef>
              <c:f>'Frage 7_BTR'!$F$5</c:f>
              <c:numCache>
                <c:formatCode>0%</c:formatCode>
                <c:ptCount val="1"/>
                <c:pt idx="0">
                  <c:v>0.161</c:v>
                </c:pt>
              </c:numCache>
            </c:numRef>
          </c:val>
        </c:ser>
        <c:ser>
          <c:idx val="3"/>
          <c:order val="3"/>
          <c:tx>
            <c:strRef>
              <c:f>'Frage 7_BTR'!$G$4</c:f>
              <c:strCache>
                <c:ptCount val="1"/>
                <c:pt idx="0">
                  <c:v>trifft nicht zu</c:v>
                </c:pt>
              </c:strCache>
            </c:strRef>
          </c:tx>
          <c:invertIfNegative val="0"/>
          <c:dLbls>
            <c:spPr>
              <a:solidFill>
                <a:schemeClr val="bg2"/>
              </a:solidFill>
            </c:spPr>
            <c:showLegendKey val="0"/>
            <c:showVal val="1"/>
            <c:showCatName val="0"/>
            <c:showSerName val="0"/>
            <c:showPercent val="0"/>
            <c:showBubbleSize val="0"/>
            <c:showLeaderLines val="0"/>
          </c:dLbls>
          <c:cat>
            <c:numRef>
              <c:f>'Frage 7_BTR'!$C$5</c:f>
              <c:numCache>
                <c:formatCode>General</c:formatCode>
                <c:ptCount val="1"/>
              </c:numCache>
            </c:numRef>
          </c:cat>
          <c:val>
            <c:numRef>
              <c:f>'Frage 7_BTR'!$G$5</c:f>
              <c:numCache>
                <c:formatCode>0%</c:formatCode>
                <c:ptCount val="1"/>
                <c:pt idx="0">
                  <c:v>4.4999999999999998E-2</c:v>
                </c:pt>
              </c:numCache>
            </c:numRef>
          </c:val>
        </c:ser>
        <c:dLbls>
          <c:showLegendKey val="0"/>
          <c:showVal val="0"/>
          <c:showCatName val="0"/>
          <c:showSerName val="0"/>
          <c:showPercent val="0"/>
          <c:showBubbleSize val="0"/>
        </c:dLbls>
        <c:gapWidth val="25"/>
        <c:overlap val="100"/>
        <c:axId val="85269888"/>
        <c:axId val="85300352"/>
      </c:barChart>
      <c:catAx>
        <c:axId val="85269888"/>
        <c:scaling>
          <c:orientation val="maxMin"/>
        </c:scaling>
        <c:delete val="0"/>
        <c:axPos val="l"/>
        <c:majorGridlines>
          <c:spPr>
            <a:ln w="25400" cmpd="sng"/>
          </c:spPr>
        </c:majorGridlines>
        <c:numFmt formatCode="General" sourceLinked="1"/>
        <c:majorTickMark val="out"/>
        <c:minorTickMark val="none"/>
        <c:tickLblPos val="low"/>
        <c:spPr>
          <a:noFill/>
        </c:spPr>
        <c:crossAx val="85300352"/>
        <c:crosses val="autoZero"/>
        <c:auto val="1"/>
        <c:lblAlgn val="ctr"/>
        <c:lblOffset val="200"/>
        <c:tickLblSkip val="1"/>
        <c:tickMarkSkip val="2"/>
        <c:noMultiLvlLbl val="0"/>
      </c:catAx>
      <c:valAx>
        <c:axId val="85300352"/>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5269888"/>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11_BTR'!$D$4</c:f>
              <c:strCache>
                <c:ptCount val="1"/>
                <c:pt idx="0">
                  <c:v>stimme voll und ganz zu</c:v>
                </c:pt>
              </c:strCache>
            </c:strRef>
          </c:tx>
          <c:invertIfNegative val="0"/>
          <c:dLbls>
            <c:spPr>
              <a:solidFill>
                <a:schemeClr val="bg2"/>
              </a:solidFill>
            </c:spPr>
            <c:txPr>
              <a:bodyPr/>
              <a:lstStyle/>
              <a:p>
                <a:pPr>
                  <a:defRPr sz="1400"/>
                </a:pPr>
                <a:endParaRPr lang="de-DE"/>
              </a:p>
            </c:txPr>
            <c:showLegendKey val="0"/>
            <c:showVal val="1"/>
            <c:showCatName val="0"/>
            <c:showSerName val="0"/>
            <c:showPercent val="0"/>
            <c:showBubbleSize val="0"/>
            <c:showLeaderLines val="0"/>
          </c:dLbls>
          <c:cat>
            <c:strRef>
              <c:f>'Frage 11_BTR'!$C$5:$C$11</c:f>
              <c:strCache>
                <c:ptCount val="7"/>
                <c:pt idx="0">
                  <c:v>Ich will geregelte Arbeitszeit mit klar festgelegtem Beginn und Ende.</c:v>
                </c:pt>
                <c:pt idx="1">
                  <c:v>Ich will tägliche Arbeitszeit kurzfristig an private Bedürfnisse anpassen können.</c:v>
                </c:pt>
                <c:pt idx="2">
                  <c:v>Ich will Arbeitszeit vorübergehend für Kinder oder Pflege absenken können.</c:v>
                </c:pt>
                <c:pt idx="3">
                  <c:v>Ich würde gerne einen Teil meiner Arbeit von zu Hause aus erledigen.</c:v>
                </c:pt>
                <c:pt idx="4">
                  <c:v>Ich würde gerne mehr arbeiten, weil ich das Geld dringend benötige.</c:v>
                </c:pt>
                <c:pt idx="5">
                  <c:v>Meiner Arbeit räume ich in der Regel Vorrang vor dem Privatleben ein.</c:v>
                </c:pt>
                <c:pt idx="6">
                  <c:v>Ich benötige eine Kinderbetreuung, die besser zu meinen Arbeitszeiten passt.</c:v>
                </c:pt>
              </c:strCache>
            </c:strRef>
          </c:cat>
          <c:val>
            <c:numRef>
              <c:f>'Frage 11_BTR'!$D$5:$D$11</c:f>
              <c:numCache>
                <c:formatCode>0%</c:formatCode>
                <c:ptCount val="7"/>
                <c:pt idx="0">
                  <c:v>0.45600000000000002</c:v>
                </c:pt>
                <c:pt idx="1">
                  <c:v>0.36599999999999999</c:v>
                </c:pt>
                <c:pt idx="2">
                  <c:v>0.29399999999999998</c:v>
                </c:pt>
                <c:pt idx="3">
                  <c:v>0.13700000000000001</c:v>
                </c:pt>
                <c:pt idx="4">
                  <c:v>0.10299999999999999</c:v>
                </c:pt>
                <c:pt idx="5">
                  <c:v>6.7000000000000004E-2</c:v>
                </c:pt>
                <c:pt idx="6">
                  <c:v>0.11700000000000001</c:v>
                </c:pt>
              </c:numCache>
            </c:numRef>
          </c:val>
        </c:ser>
        <c:ser>
          <c:idx val="1"/>
          <c:order val="1"/>
          <c:tx>
            <c:strRef>
              <c:f>'Frage 11_BTR'!$E$4</c:f>
              <c:strCache>
                <c:ptCount val="1"/>
                <c:pt idx="0">
                  <c:v>stimme eher zu</c:v>
                </c:pt>
              </c:strCache>
            </c:strRef>
          </c:tx>
          <c:invertIfNegative val="0"/>
          <c:dLbls>
            <c:spPr>
              <a:solidFill>
                <a:schemeClr val="bg2"/>
              </a:solidFill>
            </c:spPr>
            <c:txPr>
              <a:bodyPr/>
              <a:lstStyle/>
              <a:p>
                <a:pPr>
                  <a:defRPr sz="1400"/>
                </a:pPr>
                <a:endParaRPr lang="de-DE"/>
              </a:p>
            </c:txPr>
            <c:showLegendKey val="0"/>
            <c:showVal val="1"/>
            <c:showCatName val="0"/>
            <c:showSerName val="0"/>
            <c:showPercent val="0"/>
            <c:showBubbleSize val="0"/>
            <c:showLeaderLines val="0"/>
          </c:dLbls>
          <c:cat>
            <c:strRef>
              <c:f>'Frage 11_BTR'!$C$5:$C$11</c:f>
              <c:strCache>
                <c:ptCount val="7"/>
                <c:pt idx="0">
                  <c:v>Ich will geregelte Arbeitszeit mit klar festgelegtem Beginn und Ende.</c:v>
                </c:pt>
                <c:pt idx="1">
                  <c:v>Ich will tägliche Arbeitszeit kurzfristig an private Bedürfnisse anpassen können.</c:v>
                </c:pt>
                <c:pt idx="2">
                  <c:v>Ich will Arbeitszeit vorübergehend für Kinder oder Pflege absenken können.</c:v>
                </c:pt>
                <c:pt idx="3">
                  <c:v>Ich würde gerne einen Teil meiner Arbeit von zu Hause aus erledigen.</c:v>
                </c:pt>
                <c:pt idx="4">
                  <c:v>Ich würde gerne mehr arbeiten, weil ich das Geld dringend benötige.</c:v>
                </c:pt>
                <c:pt idx="5">
                  <c:v>Meiner Arbeit räume ich in der Regel Vorrang vor dem Privatleben ein.</c:v>
                </c:pt>
                <c:pt idx="6">
                  <c:v>Ich benötige eine Kinderbetreuung, die besser zu meinen Arbeitszeiten passt.</c:v>
                </c:pt>
              </c:strCache>
            </c:strRef>
          </c:cat>
          <c:val>
            <c:numRef>
              <c:f>'Frage 11_BTR'!$E$5:$E$11</c:f>
              <c:numCache>
                <c:formatCode>0%</c:formatCode>
                <c:ptCount val="7"/>
                <c:pt idx="0">
                  <c:v>0.318</c:v>
                </c:pt>
                <c:pt idx="1">
                  <c:v>0.45300000000000001</c:v>
                </c:pt>
                <c:pt idx="2">
                  <c:v>0.49299999999999999</c:v>
                </c:pt>
                <c:pt idx="3">
                  <c:v>0.192</c:v>
                </c:pt>
                <c:pt idx="4">
                  <c:v>0.21299999999999999</c:v>
                </c:pt>
                <c:pt idx="5">
                  <c:v>0.222</c:v>
                </c:pt>
                <c:pt idx="6">
                  <c:v>0.182</c:v>
                </c:pt>
              </c:numCache>
            </c:numRef>
          </c:val>
        </c:ser>
        <c:ser>
          <c:idx val="2"/>
          <c:order val="2"/>
          <c:tx>
            <c:strRef>
              <c:f>'Frage 11_BTR'!$F$4</c:f>
              <c:strCache>
                <c:ptCount val="1"/>
                <c:pt idx="0">
                  <c:v>stimme eher nicht zu</c:v>
                </c:pt>
              </c:strCache>
            </c:strRef>
          </c:tx>
          <c:invertIfNegative val="0"/>
          <c:dLbls>
            <c:spPr>
              <a:solidFill>
                <a:schemeClr val="bg2"/>
              </a:solidFill>
            </c:spPr>
            <c:txPr>
              <a:bodyPr/>
              <a:lstStyle/>
              <a:p>
                <a:pPr>
                  <a:defRPr sz="1400"/>
                </a:pPr>
                <a:endParaRPr lang="de-DE"/>
              </a:p>
            </c:txPr>
            <c:showLegendKey val="0"/>
            <c:showVal val="1"/>
            <c:showCatName val="0"/>
            <c:showSerName val="0"/>
            <c:showPercent val="0"/>
            <c:showBubbleSize val="0"/>
            <c:showLeaderLines val="0"/>
          </c:dLbls>
          <c:cat>
            <c:strRef>
              <c:f>'Frage 11_BTR'!$C$5:$C$11</c:f>
              <c:strCache>
                <c:ptCount val="7"/>
                <c:pt idx="0">
                  <c:v>Ich will geregelte Arbeitszeit mit klar festgelegtem Beginn und Ende.</c:v>
                </c:pt>
                <c:pt idx="1">
                  <c:v>Ich will tägliche Arbeitszeit kurzfristig an private Bedürfnisse anpassen können.</c:v>
                </c:pt>
                <c:pt idx="2">
                  <c:v>Ich will Arbeitszeit vorübergehend für Kinder oder Pflege absenken können.</c:v>
                </c:pt>
                <c:pt idx="3">
                  <c:v>Ich würde gerne einen Teil meiner Arbeit von zu Hause aus erledigen.</c:v>
                </c:pt>
                <c:pt idx="4">
                  <c:v>Ich würde gerne mehr arbeiten, weil ich das Geld dringend benötige.</c:v>
                </c:pt>
                <c:pt idx="5">
                  <c:v>Meiner Arbeit räume ich in der Regel Vorrang vor dem Privatleben ein.</c:v>
                </c:pt>
                <c:pt idx="6">
                  <c:v>Ich benötige eine Kinderbetreuung, die besser zu meinen Arbeitszeiten passt.</c:v>
                </c:pt>
              </c:strCache>
            </c:strRef>
          </c:cat>
          <c:val>
            <c:numRef>
              <c:f>'Frage 11_BTR'!$F$5:$F$11</c:f>
              <c:numCache>
                <c:formatCode>0%</c:formatCode>
                <c:ptCount val="7"/>
                <c:pt idx="0">
                  <c:v>0.16600000000000001</c:v>
                </c:pt>
                <c:pt idx="1">
                  <c:v>0.155</c:v>
                </c:pt>
                <c:pt idx="2">
                  <c:v>0.17399999999999999</c:v>
                </c:pt>
                <c:pt idx="3">
                  <c:v>0.33600000000000002</c:v>
                </c:pt>
                <c:pt idx="4">
                  <c:v>0.43</c:v>
                </c:pt>
                <c:pt idx="5">
                  <c:v>0.35399999999999998</c:v>
                </c:pt>
                <c:pt idx="6">
                  <c:v>0.20799999999999999</c:v>
                </c:pt>
              </c:numCache>
            </c:numRef>
          </c:val>
        </c:ser>
        <c:ser>
          <c:idx val="3"/>
          <c:order val="3"/>
          <c:tx>
            <c:strRef>
              <c:f>'Frage 11_BTR'!$G$4</c:f>
              <c:strCache>
                <c:ptCount val="1"/>
                <c:pt idx="0">
                  <c:v>stimme nicht zu</c:v>
                </c:pt>
              </c:strCache>
            </c:strRef>
          </c:tx>
          <c:invertIfNegative val="0"/>
          <c:dLbls>
            <c:spPr>
              <a:solidFill>
                <a:schemeClr val="bg2"/>
              </a:solidFill>
            </c:spPr>
            <c:txPr>
              <a:bodyPr/>
              <a:lstStyle/>
              <a:p>
                <a:pPr>
                  <a:defRPr sz="1200"/>
                </a:pPr>
                <a:endParaRPr lang="de-DE"/>
              </a:p>
            </c:txPr>
            <c:showLegendKey val="0"/>
            <c:showVal val="1"/>
            <c:showCatName val="0"/>
            <c:showSerName val="0"/>
            <c:showPercent val="0"/>
            <c:showBubbleSize val="0"/>
            <c:showLeaderLines val="0"/>
          </c:dLbls>
          <c:cat>
            <c:strRef>
              <c:f>'Frage 11_BTR'!$C$5:$C$11</c:f>
              <c:strCache>
                <c:ptCount val="7"/>
                <c:pt idx="0">
                  <c:v>Ich will geregelte Arbeitszeit mit klar festgelegtem Beginn und Ende.</c:v>
                </c:pt>
                <c:pt idx="1">
                  <c:v>Ich will tägliche Arbeitszeit kurzfristig an private Bedürfnisse anpassen können.</c:v>
                </c:pt>
                <c:pt idx="2">
                  <c:v>Ich will Arbeitszeit vorübergehend für Kinder oder Pflege absenken können.</c:v>
                </c:pt>
                <c:pt idx="3">
                  <c:v>Ich würde gerne einen Teil meiner Arbeit von zu Hause aus erledigen.</c:v>
                </c:pt>
                <c:pt idx="4">
                  <c:v>Ich würde gerne mehr arbeiten, weil ich das Geld dringend benötige.</c:v>
                </c:pt>
                <c:pt idx="5">
                  <c:v>Meiner Arbeit räume ich in der Regel Vorrang vor dem Privatleben ein.</c:v>
                </c:pt>
                <c:pt idx="6">
                  <c:v>Ich benötige eine Kinderbetreuung, die besser zu meinen Arbeitszeiten passt.</c:v>
                </c:pt>
              </c:strCache>
            </c:strRef>
          </c:cat>
          <c:val>
            <c:numRef>
              <c:f>'Frage 11_BTR'!$G$5:$G$11</c:f>
              <c:numCache>
                <c:formatCode>0%</c:formatCode>
                <c:ptCount val="7"/>
                <c:pt idx="0">
                  <c:v>0.06</c:v>
                </c:pt>
                <c:pt idx="1">
                  <c:v>2.5999999999999999E-2</c:v>
                </c:pt>
                <c:pt idx="2">
                  <c:v>3.7999999999999999E-2</c:v>
                </c:pt>
                <c:pt idx="3">
                  <c:v>0.33500000000000002</c:v>
                </c:pt>
                <c:pt idx="4">
                  <c:v>0.253</c:v>
                </c:pt>
                <c:pt idx="5">
                  <c:v>0.35699999999999998</c:v>
                </c:pt>
                <c:pt idx="6">
                  <c:v>0.49299999999999999</c:v>
                </c:pt>
              </c:numCache>
            </c:numRef>
          </c:val>
        </c:ser>
        <c:dLbls>
          <c:showLegendKey val="0"/>
          <c:showVal val="0"/>
          <c:showCatName val="0"/>
          <c:showSerName val="0"/>
          <c:showPercent val="0"/>
          <c:showBubbleSize val="0"/>
        </c:dLbls>
        <c:gapWidth val="25"/>
        <c:overlap val="100"/>
        <c:axId val="86177664"/>
        <c:axId val="86179200"/>
      </c:barChart>
      <c:catAx>
        <c:axId val="86177664"/>
        <c:scaling>
          <c:orientation val="maxMin"/>
        </c:scaling>
        <c:delete val="0"/>
        <c:axPos val="l"/>
        <c:majorGridlines>
          <c:spPr>
            <a:ln w="25400" cmpd="sng"/>
          </c:spPr>
        </c:majorGridlines>
        <c:numFmt formatCode="General" sourceLinked="1"/>
        <c:majorTickMark val="out"/>
        <c:minorTickMark val="none"/>
        <c:tickLblPos val="low"/>
        <c:spPr>
          <a:noFill/>
        </c:spPr>
        <c:txPr>
          <a:bodyPr rot="0"/>
          <a:lstStyle/>
          <a:p>
            <a:pPr>
              <a:defRPr sz="1400"/>
            </a:pPr>
            <a:endParaRPr lang="de-DE"/>
          </a:p>
        </c:txPr>
        <c:crossAx val="86179200"/>
        <c:crosses val="autoZero"/>
        <c:auto val="1"/>
        <c:lblAlgn val="ctr"/>
        <c:lblOffset val="200"/>
        <c:tickLblSkip val="1"/>
        <c:tickMarkSkip val="2"/>
        <c:noMultiLvlLbl val="0"/>
      </c:catAx>
      <c:valAx>
        <c:axId val="86179200"/>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6177664"/>
        <c:crossesAt val="1"/>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10_BTR'!$D$4</c:f>
              <c:strCache>
                <c:ptCount val="1"/>
                <c:pt idx="0">
                  <c:v>sehr wichtig</c:v>
                </c:pt>
              </c:strCache>
            </c:strRef>
          </c:tx>
          <c:invertIfNegative val="0"/>
          <c:dLbls>
            <c:spPr>
              <a:solidFill>
                <a:schemeClr val="bg2"/>
              </a:solidFill>
            </c:spPr>
            <c:showLegendKey val="0"/>
            <c:showVal val="1"/>
            <c:showCatName val="0"/>
            <c:showSerName val="0"/>
            <c:showPercent val="0"/>
            <c:showBubbleSize val="0"/>
            <c:showLeaderLines val="0"/>
          </c:dLbls>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10_BTR'!$D$5:$D$12</c:f>
              <c:numCache>
                <c:formatCode>0%</c:formatCode>
                <c:ptCount val="8"/>
                <c:pt idx="0">
                  <c:v>0.56200000000000006</c:v>
                </c:pt>
                <c:pt idx="1">
                  <c:v>0.36299999999999999</c:v>
                </c:pt>
                <c:pt idx="2">
                  <c:v>0.38500000000000001</c:v>
                </c:pt>
                <c:pt idx="3">
                  <c:v>0.29499999999999998</c:v>
                </c:pt>
                <c:pt idx="4">
                  <c:v>0.34</c:v>
                </c:pt>
                <c:pt idx="5">
                  <c:v>0.47499999999999998</c:v>
                </c:pt>
                <c:pt idx="6">
                  <c:v>0.28100000000000003</c:v>
                </c:pt>
                <c:pt idx="7">
                  <c:v>0.45</c:v>
                </c:pt>
              </c:numCache>
            </c:numRef>
          </c:val>
        </c:ser>
        <c:ser>
          <c:idx val="1"/>
          <c:order val="1"/>
          <c:tx>
            <c:strRef>
              <c:f>'Frage 10_BTR'!$E$4</c:f>
              <c:strCache>
                <c:ptCount val="1"/>
                <c:pt idx="0">
                  <c:v>wichtig</c:v>
                </c:pt>
              </c:strCache>
            </c:strRef>
          </c:tx>
          <c:invertIfNegative val="0"/>
          <c:dLbls>
            <c:spPr>
              <a:solidFill>
                <a:schemeClr val="bg2"/>
              </a:solidFill>
            </c:spPr>
            <c:showLegendKey val="0"/>
            <c:showVal val="1"/>
            <c:showCatName val="0"/>
            <c:showSerName val="0"/>
            <c:showPercent val="0"/>
            <c:showBubbleSize val="0"/>
            <c:showLeaderLines val="0"/>
          </c:dLbls>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10_BTR'!$E$5:$E$12</c:f>
              <c:numCache>
                <c:formatCode>0%</c:formatCode>
                <c:ptCount val="8"/>
                <c:pt idx="0">
                  <c:v>0.39900000000000002</c:v>
                </c:pt>
                <c:pt idx="1">
                  <c:v>0.54200000000000004</c:v>
                </c:pt>
                <c:pt idx="2">
                  <c:v>0.46899999999999997</c:v>
                </c:pt>
                <c:pt idx="3">
                  <c:v>0.56499999999999995</c:v>
                </c:pt>
                <c:pt idx="4">
                  <c:v>0.47899999999999998</c:v>
                </c:pt>
                <c:pt idx="5">
                  <c:v>0.432</c:v>
                </c:pt>
                <c:pt idx="6">
                  <c:v>0.41099999999999998</c:v>
                </c:pt>
                <c:pt idx="7">
                  <c:v>0.42499999999999999</c:v>
                </c:pt>
              </c:numCache>
            </c:numRef>
          </c:val>
        </c:ser>
        <c:ser>
          <c:idx val="2"/>
          <c:order val="2"/>
          <c:tx>
            <c:strRef>
              <c:f>'Frage 10_BTR'!$F$4</c:f>
              <c:strCache>
                <c:ptCount val="1"/>
                <c:pt idx="0">
                  <c:v>weniger wichtig</c:v>
                </c:pt>
              </c:strCache>
            </c:strRef>
          </c:tx>
          <c:invertIfNegative val="0"/>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10_BTR'!$F$5:$F$12</c:f>
              <c:numCache>
                <c:formatCode>0%</c:formatCode>
                <c:ptCount val="8"/>
                <c:pt idx="0">
                  <c:v>3.5999999999999997E-2</c:v>
                </c:pt>
                <c:pt idx="1">
                  <c:v>8.7999999999999995E-2</c:v>
                </c:pt>
                <c:pt idx="2">
                  <c:v>0.128</c:v>
                </c:pt>
                <c:pt idx="3">
                  <c:v>0.13100000000000001</c:v>
                </c:pt>
                <c:pt idx="4">
                  <c:v>0.14899999999999999</c:v>
                </c:pt>
                <c:pt idx="5">
                  <c:v>8.2000000000000003E-2</c:v>
                </c:pt>
                <c:pt idx="6">
                  <c:v>0.25700000000000001</c:v>
                </c:pt>
                <c:pt idx="7">
                  <c:v>0.112</c:v>
                </c:pt>
              </c:numCache>
            </c:numRef>
          </c:val>
        </c:ser>
        <c:ser>
          <c:idx val="3"/>
          <c:order val="3"/>
          <c:tx>
            <c:strRef>
              <c:f>'Frage 10_BTR'!$G$4</c:f>
              <c:strCache>
                <c:ptCount val="1"/>
                <c:pt idx="0">
                  <c:v>unwichtig</c:v>
                </c:pt>
              </c:strCache>
            </c:strRef>
          </c:tx>
          <c:invertIfNegative val="0"/>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10_BTR'!$G$5:$G$12</c:f>
              <c:numCache>
                <c:formatCode>0%</c:formatCode>
                <c:ptCount val="8"/>
                <c:pt idx="0">
                  <c:v>4.0000000000000001E-3</c:v>
                </c:pt>
                <c:pt idx="1">
                  <c:v>6.0000000000000001E-3</c:v>
                </c:pt>
                <c:pt idx="2">
                  <c:v>1.7999999999999999E-2</c:v>
                </c:pt>
                <c:pt idx="3">
                  <c:v>0.01</c:v>
                </c:pt>
                <c:pt idx="4">
                  <c:v>3.2000000000000001E-2</c:v>
                </c:pt>
                <c:pt idx="5">
                  <c:v>1.0999999999999999E-2</c:v>
                </c:pt>
                <c:pt idx="6">
                  <c:v>5.0999999999999997E-2</c:v>
                </c:pt>
                <c:pt idx="7">
                  <c:v>1.2999999999999999E-2</c:v>
                </c:pt>
              </c:numCache>
            </c:numRef>
          </c:val>
        </c:ser>
        <c:dLbls>
          <c:showLegendKey val="0"/>
          <c:showVal val="0"/>
          <c:showCatName val="0"/>
          <c:showSerName val="0"/>
          <c:showPercent val="0"/>
          <c:showBubbleSize val="0"/>
        </c:dLbls>
        <c:gapWidth val="25"/>
        <c:overlap val="100"/>
        <c:axId val="93801856"/>
        <c:axId val="93815936"/>
      </c:barChart>
      <c:catAx>
        <c:axId val="93801856"/>
        <c:scaling>
          <c:orientation val="maxMin"/>
        </c:scaling>
        <c:delete val="0"/>
        <c:axPos val="l"/>
        <c:majorGridlines>
          <c:spPr>
            <a:ln w="25400" cmpd="sng"/>
          </c:spPr>
        </c:majorGridlines>
        <c:numFmt formatCode="General" sourceLinked="1"/>
        <c:majorTickMark val="out"/>
        <c:minorTickMark val="none"/>
        <c:tickLblPos val="low"/>
        <c:spPr>
          <a:noFill/>
        </c:spPr>
        <c:crossAx val="93815936"/>
        <c:crosses val="autoZero"/>
        <c:auto val="1"/>
        <c:lblAlgn val="ctr"/>
        <c:lblOffset val="200"/>
        <c:tickLblSkip val="1"/>
        <c:tickMarkSkip val="2"/>
        <c:noMultiLvlLbl val="0"/>
      </c:catAx>
      <c:valAx>
        <c:axId val="93815936"/>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93801856"/>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100" baseline="0">
          <a:solidFill>
            <a:schemeClr val="dk1"/>
          </a:solidFill>
          <a:latin typeface="+mn-lt"/>
          <a:ea typeface="+mn-ea"/>
          <a:cs typeface="+mn-cs"/>
        </a:defRPr>
      </a:pPr>
      <a:endParaRPr lang="de-D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12_BTR'!$D$4</c:f>
              <c:strCache>
                <c:ptCount val="1"/>
                <c:pt idx="0">
                  <c:v>trifft voll und ganz zu</c:v>
                </c:pt>
              </c:strCache>
            </c:strRef>
          </c:tx>
          <c:invertIfNegative val="0"/>
          <c:dLbls>
            <c:spPr>
              <a:solidFill>
                <a:schemeClr val="bg2"/>
              </a:solidFill>
            </c:spPr>
            <c:showLegendKey val="0"/>
            <c:showVal val="1"/>
            <c:showCatName val="0"/>
            <c:showSerName val="0"/>
            <c:showPercent val="0"/>
            <c:showBubbleSize val="0"/>
            <c:showLeaderLines val="0"/>
          </c:dLbls>
          <c:cat>
            <c:strRef>
              <c:f>'Frage 12_BTR'!$C$5:$C$10</c:f>
              <c:strCache>
                <c:ptCount val="6"/>
                <c:pt idx="0">
                  <c:v>Für meine Arbeit brauche ich keine Weiterbildung.</c:v>
                </c:pt>
                <c:pt idx="1">
                  <c:v>Bei dem Arbeitsdruck bleibt dafür keine Zeit. </c:v>
                </c:pt>
                <c:pt idx="2">
                  <c:v>Der Betrieb bietet mir ausreichend Möglichkeiten zur Weiterbildung.</c:v>
                </c:pt>
                <c:pt idx="3">
                  <c:v>Mein/e Vorgesetzte/r unterstützt meine berufliche Entwicklung aktiv.</c:v>
                </c:pt>
                <c:pt idx="4">
                  <c:v>Ich würde mich gerne beruflich entwickeln, aber für eine Auszeit fehlt mir das Geld.</c:v>
                </c:pt>
                <c:pt idx="5">
                  <c:v>Fehlende Perspektiven im Betrieb stehen meinem Wunsch entgegen. </c:v>
                </c:pt>
              </c:strCache>
            </c:strRef>
          </c:cat>
          <c:val>
            <c:numRef>
              <c:f>'Frage 12_BTR'!$D$5:$D$10</c:f>
              <c:numCache>
                <c:formatCode>0%</c:formatCode>
                <c:ptCount val="6"/>
                <c:pt idx="0">
                  <c:v>0.105</c:v>
                </c:pt>
                <c:pt idx="1">
                  <c:v>0.13700000000000001</c:v>
                </c:pt>
                <c:pt idx="2">
                  <c:v>9.7000000000000003E-2</c:v>
                </c:pt>
                <c:pt idx="3">
                  <c:v>9.9000000000000005E-2</c:v>
                </c:pt>
                <c:pt idx="4">
                  <c:v>0.20300000000000001</c:v>
                </c:pt>
                <c:pt idx="5">
                  <c:v>0.158</c:v>
                </c:pt>
              </c:numCache>
            </c:numRef>
          </c:val>
        </c:ser>
        <c:ser>
          <c:idx val="1"/>
          <c:order val="1"/>
          <c:tx>
            <c:strRef>
              <c:f>'Frage 12_BTR'!$E$4</c:f>
              <c:strCache>
                <c:ptCount val="1"/>
                <c:pt idx="0">
                  <c:v>trifft eher zu</c:v>
                </c:pt>
              </c:strCache>
            </c:strRef>
          </c:tx>
          <c:invertIfNegative val="0"/>
          <c:dLbls>
            <c:spPr>
              <a:solidFill>
                <a:schemeClr val="bg2"/>
              </a:solidFill>
            </c:spPr>
            <c:showLegendKey val="0"/>
            <c:showVal val="1"/>
            <c:showCatName val="0"/>
            <c:showSerName val="0"/>
            <c:showPercent val="0"/>
            <c:showBubbleSize val="0"/>
            <c:showLeaderLines val="0"/>
          </c:dLbls>
          <c:cat>
            <c:strRef>
              <c:f>'Frage 12_BTR'!$C$5:$C$10</c:f>
              <c:strCache>
                <c:ptCount val="6"/>
                <c:pt idx="0">
                  <c:v>Für meine Arbeit brauche ich keine Weiterbildung.</c:v>
                </c:pt>
                <c:pt idx="1">
                  <c:v>Bei dem Arbeitsdruck bleibt dafür keine Zeit. </c:v>
                </c:pt>
                <c:pt idx="2">
                  <c:v>Der Betrieb bietet mir ausreichend Möglichkeiten zur Weiterbildung.</c:v>
                </c:pt>
                <c:pt idx="3">
                  <c:v>Mein/e Vorgesetzte/r unterstützt meine berufliche Entwicklung aktiv.</c:v>
                </c:pt>
                <c:pt idx="4">
                  <c:v>Ich würde mich gerne beruflich entwickeln, aber für eine Auszeit fehlt mir das Geld.</c:v>
                </c:pt>
                <c:pt idx="5">
                  <c:v>Fehlende Perspektiven im Betrieb stehen meinem Wunsch entgegen. </c:v>
                </c:pt>
              </c:strCache>
            </c:strRef>
          </c:cat>
          <c:val>
            <c:numRef>
              <c:f>'Frage 12_BTR'!$E$5:$E$10</c:f>
              <c:numCache>
                <c:formatCode>0%</c:formatCode>
                <c:ptCount val="6"/>
                <c:pt idx="0">
                  <c:v>0.19400000000000001</c:v>
                </c:pt>
                <c:pt idx="1">
                  <c:v>0.33</c:v>
                </c:pt>
                <c:pt idx="2">
                  <c:v>0.32800000000000001</c:v>
                </c:pt>
                <c:pt idx="3">
                  <c:v>0.3</c:v>
                </c:pt>
                <c:pt idx="4">
                  <c:v>0.253</c:v>
                </c:pt>
                <c:pt idx="5">
                  <c:v>0.309</c:v>
                </c:pt>
              </c:numCache>
            </c:numRef>
          </c:val>
        </c:ser>
        <c:ser>
          <c:idx val="2"/>
          <c:order val="2"/>
          <c:tx>
            <c:strRef>
              <c:f>'Frage 12_BTR'!$F$4</c:f>
              <c:strCache>
                <c:ptCount val="1"/>
                <c:pt idx="0">
                  <c:v>trifft eher nicht zu</c:v>
                </c:pt>
              </c:strCache>
            </c:strRef>
          </c:tx>
          <c:invertIfNegative val="0"/>
          <c:dLbls>
            <c:spPr>
              <a:solidFill>
                <a:schemeClr val="bg2"/>
              </a:solidFill>
            </c:spPr>
            <c:showLegendKey val="0"/>
            <c:showVal val="1"/>
            <c:showCatName val="0"/>
            <c:showSerName val="0"/>
            <c:showPercent val="0"/>
            <c:showBubbleSize val="0"/>
            <c:showLeaderLines val="0"/>
          </c:dLbls>
          <c:cat>
            <c:strRef>
              <c:f>'Frage 12_BTR'!$C$5:$C$10</c:f>
              <c:strCache>
                <c:ptCount val="6"/>
                <c:pt idx="0">
                  <c:v>Für meine Arbeit brauche ich keine Weiterbildung.</c:v>
                </c:pt>
                <c:pt idx="1">
                  <c:v>Bei dem Arbeitsdruck bleibt dafür keine Zeit. </c:v>
                </c:pt>
                <c:pt idx="2">
                  <c:v>Der Betrieb bietet mir ausreichend Möglichkeiten zur Weiterbildung.</c:v>
                </c:pt>
                <c:pt idx="3">
                  <c:v>Mein/e Vorgesetzte/r unterstützt meine berufliche Entwicklung aktiv.</c:v>
                </c:pt>
                <c:pt idx="4">
                  <c:v>Ich würde mich gerne beruflich entwickeln, aber für eine Auszeit fehlt mir das Geld.</c:v>
                </c:pt>
                <c:pt idx="5">
                  <c:v>Fehlende Perspektiven im Betrieb stehen meinem Wunsch entgegen. </c:v>
                </c:pt>
              </c:strCache>
            </c:strRef>
          </c:cat>
          <c:val>
            <c:numRef>
              <c:f>'Frage 12_BTR'!$F$5:$F$10</c:f>
              <c:numCache>
                <c:formatCode>0%</c:formatCode>
                <c:ptCount val="6"/>
                <c:pt idx="0">
                  <c:v>0.30199999999999999</c:v>
                </c:pt>
                <c:pt idx="1">
                  <c:v>0.35299999999999998</c:v>
                </c:pt>
                <c:pt idx="2">
                  <c:v>0.33200000000000002</c:v>
                </c:pt>
                <c:pt idx="3">
                  <c:v>0.33</c:v>
                </c:pt>
                <c:pt idx="4">
                  <c:v>0.28499999999999998</c:v>
                </c:pt>
                <c:pt idx="5">
                  <c:v>0.32800000000000001</c:v>
                </c:pt>
              </c:numCache>
            </c:numRef>
          </c:val>
        </c:ser>
        <c:ser>
          <c:idx val="3"/>
          <c:order val="3"/>
          <c:tx>
            <c:strRef>
              <c:f>'Frage 12_BTR'!$G$4</c:f>
              <c:strCache>
                <c:ptCount val="1"/>
                <c:pt idx="0">
                  <c:v>trifft nicht zu</c:v>
                </c:pt>
              </c:strCache>
            </c:strRef>
          </c:tx>
          <c:invertIfNegative val="0"/>
          <c:dLbls>
            <c:spPr>
              <a:solidFill>
                <a:schemeClr val="bg2"/>
              </a:solidFill>
            </c:spPr>
            <c:showLegendKey val="0"/>
            <c:showVal val="1"/>
            <c:showCatName val="0"/>
            <c:showSerName val="0"/>
            <c:showPercent val="0"/>
            <c:showBubbleSize val="0"/>
            <c:showLeaderLines val="0"/>
          </c:dLbls>
          <c:cat>
            <c:strRef>
              <c:f>'Frage 12_BTR'!$C$5:$C$10</c:f>
              <c:strCache>
                <c:ptCount val="6"/>
                <c:pt idx="0">
                  <c:v>Für meine Arbeit brauche ich keine Weiterbildung.</c:v>
                </c:pt>
                <c:pt idx="1">
                  <c:v>Bei dem Arbeitsdruck bleibt dafür keine Zeit. </c:v>
                </c:pt>
                <c:pt idx="2">
                  <c:v>Der Betrieb bietet mir ausreichend Möglichkeiten zur Weiterbildung.</c:v>
                </c:pt>
                <c:pt idx="3">
                  <c:v>Mein/e Vorgesetzte/r unterstützt meine berufliche Entwicklung aktiv.</c:v>
                </c:pt>
                <c:pt idx="4">
                  <c:v>Ich würde mich gerne beruflich entwickeln, aber für eine Auszeit fehlt mir das Geld.</c:v>
                </c:pt>
                <c:pt idx="5">
                  <c:v>Fehlende Perspektiven im Betrieb stehen meinem Wunsch entgegen. </c:v>
                </c:pt>
              </c:strCache>
            </c:strRef>
          </c:cat>
          <c:val>
            <c:numRef>
              <c:f>'Frage 12_BTR'!$G$5:$G$10</c:f>
              <c:numCache>
                <c:formatCode>0%</c:formatCode>
                <c:ptCount val="6"/>
                <c:pt idx="0">
                  <c:v>0.39900000000000002</c:v>
                </c:pt>
                <c:pt idx="1">
                  <c:v>0.18</c:v>
                </c:pt>
                <c:pt idx="2">
                  <c:v>0.24299999999999999</c:v>
                </c:pt>
                <c:pt idx="3">
                  <c:v>0.27</c:v>
                </c:pt>
                <c:pt idx="4">
                  <c:v>0.26</c:v>
                </c:pt>
                <c:pt idx="5">
                  <c:v>0.20499999999999999</c:v>
                </c:pt>
              </c:numCache>
            </c:numRef>
          </c:val>
        </c:ser>
        <c:dLbls>
          <c:showLegendKey val="0"/>
          <c:showVal val="0"/>
          <c:showCatName val="0"/>
          <c:showSerName val="0"/>
          <c:showPercent val="0"/>
          <c:showBubbleSize val="0"/>
        </c:dLbls>
        <c:gapWidth val="25"/>
        <c:overlap val="100"/>
        <c:axId val="93910144"/>
        <c:axId val="93911680"/>
      </c:barChart>
      <c:catAx>
        <c:axId val="93910144"/>
        <c:scaling>
          <c:orientation val="maxMin"/>
        </c:scaling>
        <c:delete val="0"/>
        <c:axPos val="l"/>
        <c:majorGridlines>
          <c:spPr>
            <a:ln w="25400" cmpd="sng"/>
          </c:spPr>
        </c:majorGridlines>
        <c:numFmt formatCode="General" sourceLinked="1"/>
        <c:majorTickMark val="out"/>
        <c:minorTickMark val="none"/>
        <c:tickLblPos val="low"/>
        <c:spPr>
          <a:noFill/>
        </c:spPr>
        <c:crossAx val="93911680"/>
        <c:crosses val="autoZero"/>
        <c:auto val="1"/>
        <c:lblAlgn val="ctr"/>
        <c:lblOffset val="200"/>
        <c:tickLblSkip val="1"/>
        <c:tickMarkSkip val="2"/>
        <c:noMultiLvlLbl val="0"/>
      </c:catAx>
      <c:valAx>
        <c:axId val="93911680"/>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93910144"/>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'Frage 10_BTR'!$D$4</c:f>
              <c:strCache>
                <c:ptCount val="1"/>
                <c:pt idx="0">
                  <c:v>sehr wichtig</c:v>
                </c:pt>
              </c:strCache>
            </c:strRef>
          </c:tx>
          <c:invertIfNegative val="0"/>
          <c:dLbls>
            <c:spPr>
              <a:solidFill>
                <a:schemeClr val="bg2"/>
              </a:solidFill>
            </c:spPr>
            <c:showLegendKey val="0"/>
            <c:showVal val="1"/>
            <c:showCatName val="0"/>
            <c:showSerName val="0"/>
            <c:showPercent val="0"/>
            <c:showBubbleSize val="0"/>
            <c:showLeaderLines val="0"/>
          </c:dLbls>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10_BTR'!$D$5:$D$12</c:f>
              <c:numCache>
                <c:formatCode>0%</c:formatCode>
                <c:ptCount val="8"/>
                <c:pt idx="0">
                  <c:v>0.56200000000000006</c:v>
                </c:pt>
                <c:pt idx="1">
                  <c:v>0.36299999999999999</c:v>
                </c:pt>
                <c:pt idx="2">
                  <c:v>0.38500000000000001</c:v>
                </c:pt>
                <c:pt idx="3">
                  <c:v>0.29499999999999998</c:v>
                </c:pt>
                <c:pt idx="4">
                  <c:v>0.34</c:v>
                </c:pt>
                <c:pt idx="5">
                  <c:v>0.47499999999999998</c:v>
                </c:pt>
                <c:pt idx="6">
                  <c:v>0.28100000000000003</c:v>
                </c:pt>
                <c:pt idx="7">
                  <c:v>0.45</c:v>
                </c:pt>
              </c:numCache>
            </c:numRef>
          </c:val>
        </c:ser>
        <c:ser>
          <c:idx val="1"/>
          <c:order val="1"/>
          <c:tx>
            <c:strRef>
              <c:f>'Frage 10_BTR'!$E$4</c:f>
              <c:strCache>
                <c:ptCount val="1"/>
                <c:pt idx="0">
                  <c:v>wichtig</c:v>
                </c:pt>
              </c:strCache>
            </c:strRef>
          </c:tx>
          <c:invertIfNegative val="0"/>
          <c:dLbls>
            <c:spPr>
              <a:solidFill>
                <a:schemeClr val="bg2"/>
              </a:solidFill>
            </c:spPr>
            <c:showLegendKey val="0"/>
            <c:showVal val="1"/>
            <c:showCatName val="0"/>
            <c:showSerName val="0"/>
            <c:showPercent val="0"/>
            <c:showBubbleSize val="0"/>
            <c:showLeaderLines val="0"/>
          </c:dLbls>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10_BTR'!$E$5:$E$12</c:f>
              <c:numCache>
                <c:formatCode>0%</c:formatCode>
                <c:ptCount val="8"/>
                <c:pt idx="0">
                  <c:v>0.39900000000000002</c:v>
                </c:pt>
                <c:pt idx="1">
                  <c:v>0.54200000000000004</c:v>
                </c:pt>
                <c:pt idx="2">
                  <c:v>0.46899999999999997</c:v>
                </c:pt>
                <c:pt idx="3">
                  <c:v>0.56499999999999995</c:v>
                </c:pt>
                <c:pt idx="4">
                  <c:v>0.47899999999999998</c:v>
                </c:pt>
                <c:pt idx="5">
                  <c:v>0.432</c:v>
                </c:pt>
                <c:pt idx="6">
                  <c:v>0.41099999999999998</c:v>
                </c:pt>
                <c:pt idx="7">
                  <c:v>0.42499999999999999</c:v>
                </c:pt>
              </c:numCache>
            </c:numRef>
          </c:val>
        </c:ser>
        <c:ser>
          <c:idx val="2"/>
          <c:order val="2"/>
          <c:tx>
            <c:strRef>
              <c:f>'Frage 10_BTR'!$F$4</c:f>
              <c:strCache>
                <c:ptCount val="1"/>
                <c:pt idx="0">
                  <c:v>weniger wichtig</c:v>
                </c:pt>
              </c:strCache>
            </c:strRef>
          </c:tx>
          <c:invertIfNegative val="0"/>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10_BTR'!$F$5:$F$12</c:f>
              <c:numCache>
                <c:formatCode>0%</c:formatCode>
                <c:ptCount val="8"/>
                <c:pt idx="0">
                  <c:v>3.5999999999999997E-2</c:v>
                </c:pt>
                <c:pt idx="1">
                  <c:v>8.7999999999999995E-2</c:v>
                </c:pt>
                <c:pt idx="2">
                  <c:v>0.128</c:v>
                </c:pt>
                <c:pt idx="3">
                  <c:v>0.13100000000000001</c:v>
                </c:pt>
                <c:pt idx="4">
                  <c:v>0.14899999999999999</c:v>
                </c:pt>
                <c:pt idx="5">
                  <c:v>8.2000000000000003E-2</c:v>
                </c:pt>
                <c:pt idx="6">
                  <c:v>0.25700000000000001</c:v>
                </c:pt>
                <c:pt idx="7">
                  <c:v>0.112</c:v>
                </c:pt>
              </c:numCache>
            </c:numRef>
          </c:val>
        </c:ser>
        <c:ser>
          <c:idx val="3"/>
          <c:order val="3"/>
          <c:tx>
            <c:strRef>
              <c:f>'Frage 10_BTR'!$G$4</c:f>
              <c:strCache>
                <c:ptCount val="1"/>
                <c:pt idx="0">
                  <c:v>unwichtig</c:v>
                </c:pt>
              </c:strCache>
            </c:strRef>
          </c:tx>
          <c:invertIfNegative val="0"/>
          <c:cat>
            <c:strRef>
              <c:f>'Frage 10_BTR'!$C$5:$C$12</c:f>
              <c:strCache>
                <c:ptCount val="8"/>
                <c:pt idx="0">
                  <c:v>Ergonomische Gestaltung</c:v>
                </c:pt>
                <c:pt idx="1">
                  <c:v>Arbeitsmenge und Arbeitstempo selbst einteilen können</c:v>
                </c:pt>
                <c:pt idx="2">
                  <c:v>Altersgemischte Teams</c:v>
                </c:pt>
                <c:pt idx="3">
                  <c:v>Mehr Mitsprachemöglichkeiten</c:v>
                </c:pt>
                <c:pt idx="4">
                  <c:v>Automatisierung belastender Arbeit</c:v>
                </c:pt>
                <c:pt idx="5">
                  <c:v>Berufl. Weiterentwicklung im Betrieb</c:v>
                </c:pt>
                <c:pt idx="6">
                  <c:v>Betriebliche Gesundheitsvorsorge </c:v>
                </c:pt>
                <c:pt idx="7">
                  <c:v>Absenkung Arbeitszeit im Alter</c:v>
                </c:pt>
              </c:strCache>
            </c:strRef>
          </c:cat>
          <c:val>
            <c:numRef>
              <c:f>'Frage 10_BTR'!$G$5:$G$12</c:f>
              <c:numCache>
                <c:formatCode>0%</c:formatCode>
                <c:ptCount val="8"/>
                <c:pt idx="0">
                  <c:v>4.0000000000000001E-3</c:v>
                </c:pt>
                <c:pt idx="1">
                  <c:v>6.0000000000000001E-3</c:v>
                </c:pt>
                <c:pt idx="2">
                  <c:v>1.7999999999999999E-2</c:v>
                </c:pt>
                <c:pt idx="3">
                  <c:v>0.01</c:v>
                </c:pt>
                <c:pt idx="4">
                  <c:v>3.2000000000000001E-2</c:v>
                </c:pt>
                <c:pt idx="5">
                  <c:v>1.0999999999999999E-2</c:v>
                </c:pt>
                <c:pt idx="6">
                  <c:v>5.0999999999999997E-2</c:v>
                </c:pt>
                <c:pt idx="7">
                  <c:v>1.2999999999999999E-2</c:v>
                </c:pt>
              </c:numCache>
            </c:numRef>
          </c:val>
        </c:ser>
        <c:dLbls>
          <c:showLegendKey val="0"/>
          <c:showVal val="0"/>
          <c:showCatName val="0"/>
          <c:showSerName val="0"/>
          <c:showPercent val="0"/>
          <c:showBubbleSize val="0"/>
        </c:dLbls>
        <c:gapWidth val="25"/>
        <c:overlap val="100"/>
        <c:axId val="81607296"/>
        <c:axId val="81621376"/>
      </c:barChart>
      <c:catAx>
        <c:axId val="81607296"/>
        <c:scaling>
          <c:orientation val="maxMin"/>
        </c:scaling>
        <c:delete val="0"/>
        <c:axPos val="l"/>
        <c:majorGridlines>
          <c:spPr>
            <a:ln w="25400" cmpd="sng"/>
          </c:spPr>
        </c:majorGridlines>
        <c:numFmt formatCode="General" sourceLinked="1"/>
        <c:majorTickMark val="out"/>
        <c:minorTickMark val="none"/>
        <c:tickLblPos val="low"/>
        <c:spPr>
          <a:noFill/>
        </c:spPr>
        <c:txPr>
          <a:bodyPr/>
          <a:lstStyle/>
          <a:p>
            <a:pPr>
              <a:defRPr sz="1100"/>
            </a:pPr>
            <a:endParaRPr lang="de-DE"/>
          </a:p>
        </c:txPr>
        <c:crossAx val="81621376"/>
        <c:crosses val="autoZero"/>
        <c:auto val="1"/>
        <c:lblAlgn val="ctr"/>
        <c:lblOffset val="200"/>
        <c:tickLblSkip val="1"/>
        <c:tickMarkSkip val="2"/>
        <c:noMultiLvlLbl val="0"/>
      </c:catAx>
      <c:valAx>
        <c:axId val="81621376"/>
        <c:scaling>
          <c:orientation val="minMax"/>
          <c:max val="1"/>
          <c:min val="0"/>
        </c:scaling>
        <c:delete val="0"/>
        <c:axPos val="t"/>
        <c:majorGridlines>
          <c:spPr>
            <a:ln w="25400">
              <a:solidFill>
                <a:schemeClr val="bg1"/>
              </a:solidFill>
            </a:ln>
          </c:spPr>
        </c:majorGridlines>
        <c:numFmt formatCode="0%" sourceLinked="1"/>
        <c:majorTickMark val="out"/>
        <c:minorTickMark val="none"/>
        <c:tickLblPos val="nextTo"/>
        <c:spPr>
          <a:solidFill>
            <a:sysClr val="window" lastClr="FFFFFF"/>
          </a:solidFill>
        </c:spPr>
        <c:crossAx val="81607296"/>
        <c:crosses val="autoZero"/>
        <c:crossBetween val="between"/>
        <c:majorUnit val="0.25"/>
      </c:valAx>
      <c:spPr>
        <a:noFill/>
      </c:spPr>
    </c:plotArea>
    <c:legend>
      <c:legendPos val="t"/>
      <c:layout/>
      <c:overlay val="0"/>
      <c:spPr>
        <a:solidFill>
          <a:sysClr val="window" lastClr="FFFFFF"/>
        </a:solidFill>
      </c:spPr>
    </c:legend>
    <c:plotVisOnly val="0"/>
    <c:dispBlanksAs val="gap"/>
    <c:showDLblsOverMax val="0"/>
  </c:chart>
  <c:spPr>
    <a:solidFill>
      <a:schemeClr val="lt1"/>
    </a:solidFill>
    <a:ln w="12700" cap="flat" cmpd="sng" algn="ctr">
      <a:solidFill>
        <a:schemeClr val="accent5"/>
      </a:solidFill>
      <a:prstDash val="solid"/>
    </a:ln>
    <a:effectLst/>
  </c:spPr>
  <c:txPr>
    <a:bodyPr/>
    <a:lstStyle/>
    <a:p>
      <a:pPr>
        <a:defRPr sz="1500" baseline="0">
          <a:solidFill>
            <a:schemeClr val="dk1"/>
          </a:solidFill>
          <a:latin typeface="+mn-lt"/>
          <a:ea typeface="+mn-ea"/>
          <a:cs typeface="+mn-cs"/>
        </a:defRPr>
      </a:pPr>
      <a:endParaRPr lang="de-D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0.01017</cdr:x>
      <cdr:y>0.45777</cdr:y>
    </cdr:from>
    <cdr:to>
      <cdr:x>0.90102</cdr:x>
      <cdr:y>0.58826</cdr:y>
    </cdr:to>
    <cdr:sp macro="" textlink="">
      <cdr:nvSpPr>
        <cdr:cNvPr id="3" name="Rechteck 2"/>
        <cdr:cNvSpPr/>
      </cdr:nvSpPr>
      <cdr:spPr bwMode="auto">
        <a:xfrm xmlns:a="http://schemas.openxmlformats.org/drawingml/2006/main">
          <a:off x="73968" y="1656195"/>
          <a:ext cx="6480743" cy="472108"/>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0" tIns="0" rIns="0" bIns="0" numCol="1" anchor="t" anchorCtr="0" compatLnSpc="1">
          <a:prstTxWarp prst="textNoShape">
            <a:avLst/>
          </a:prstTxWarp>
        </a:bodyPr>
        <a:lstStyle xmlns:a="http://schemas.openxmlformats.org/drawingml/2006/main"/>
        <a:p xmlns:a="http://schemas.openxmlformats.org/drawingml/2006/main">
          <a:endParaRPr lang="de-DE"/>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0.20143</cdr:y>
    </cdr:from>
    <cdr:to>
      <cdr:x>0.62259</cdr:x>
      <cdr:y>0.3218</cdr:y>
    </cdr:to>
    <cdr:sp macro="" textlink="">
      <cdr:nvSpPr>
        <cdr:cNvPr id="2" name="Rechteck 1"/>
        <cdr:cNvSpPr/>
      </cdr:nvSpPr>
      <cdr:spPr bwMode="auto">
        <a:xfrm xmlns:a="http://schemas.openxmlformats.org/drawingml/2006/main">
          <a:off x="0" y="843510"/>
          <a:ext cx="5040560" cy="504056"/>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cdr:x>
      <cdr:y>0.51587</cdr:y>
    </cdr:from>
    <cdr:to>
      <cdr:x>0.59139</cdr:x>
      <cdr:y>0.63624</cdr:y>
    </cdr:to>
    <cdr:sp macro="" textlink="">
      <cdr:nvSpPr>
        <cdr:cNvPr id="3" name="Rechteck 2"/>
        <cdr:cNvSpPr/>
      </cdr:nvSpPr>
      <cdr:spPr bwMode="auto">
        <a:xfrm xmlns:a="http://schemas.openxmlformats.org/drawingml/2006/main">
          <a:off x="0" y="2160240"/>
          <a:ext cx="4788000" cy="504056"/>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cdr:x>
      <cdr:y>0.36111</cdr:y>
    </cdr:from>
    <cdr:to>
      <cdr:x>0.72479</cdr:x>
      <cdr:y>0.48148</cdr:y>
    </cdr:to>
    <cdr:sp macro="" textlink="">
      <cdr:nvSpPr>
        <cdr:cNvPr id="4" name="Rechteck 3"/>
        <cdr:cNvSpPr/>
      </cdr:nvSpPr>
      <cdr:spPr bwMode="auto">
        <a:xfrm xmlns:a="http://schemas.openxmlformats.org/drawingml/2006/main">
          <a:off x="0" y="1512168"/>
          <a:ext cx="5868000" cy="504056"/>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cdr:x>
      <cdr:y>0.67063</cdr:y>
    </cdr:from>
    <cdr:to>
      <cdr:x>0.54693</cdr:x>
      <cdr:y>0.791</cdr:y>
    </cdr:to>
    <cdr:sp macro="" textlink="">
      <cdr:nvSpPr>
        <cdr:cNvPr id="5" name="Rechteck 4"/>
        <cdr:cNvSpPr/>
      </cdr:nvSpPr>
      <cdr:spPr bwMode="auto">
        <a:xfrm xmlns:a="http://schemas.openxmlformats.org/drawingml/2006/main">
          <a:off x="0" y="2808312"/>
          <a:ext cx="4428000" cy="504056"/>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1.208E-7</cdr:x>
      <cdr:y>0.40211</cdr:y>
    </cdr:from>
    <cdr:to>
      <cdr:x>0.85247</cdr:x>
      <cdr:y>0.51292</cdr:y>
    </cdr:to>
    <cdr:sp macro="" textlink="">
      <cdr:nvSpPr>
        <cdr:cNvPr id="2" name="Rechteck 1"/>
        <cdr:cNvSpPr/>
      </cdr:nvSpPr>
      <cdr:spPr bwMode="auto">
        <a:xfrm xmlns:a="http://schemas.openxmlformats.org/drawingml/2006/main">
          <a:off x="1" y="1760597"/>
          <a:ext cx="7056850" cy="485187"/>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0.00391</cdr:x>
      <cdr:y>0.17043</cdr:y>
    </cdr:from>
    <cdr:to>
      <cdr:x>0.85247</cdr:x>
      <cdr:y>0.29344</cdr:y>
    </cdr:to>
    <cdr:sp macro="" textlink="">
      <cdr:nvSpPr>
        <cdr:cNvPr id="4" name="Rechteck 3"/>
        <cdr:cNvSpPr/>
      </cdr:nvSpPr>
      <cdr:spPr bwMode="auto">
        <a:xfrm xmlns:a="http://schemas.openxmlformats.org/drawingml/2006/main">
          <a:off x="32368" y="746230"/>
          <a:ext cx="7024483" cy="538567"/>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1.208E-7</cdr:x>
      <cdr:y>0.51663</cdr:y>
    </cdr:from>
    <cdr:to>
      <cdr:x>0.6437</cdr:x>
      <cdr:y>0.63818</cdr:y>
    </cdr:to>
    <cdr:sp macro="" textlink="">
      <cdr:nvSpPr>
        <cdr:cNvPr id="5" name="Rechteck 4"/>
        <cdr:cNvSpPr/>
      </cdr:nvSpPr>
      <cdr:spPr bwMode="auto">
        <a:xfrm xmlns:a="http://schemas.openxmlformats.org/drawingml/2006/main">
          <a:off x="1" y="2262012"/>
          <a:ext cx="5328658" cy="532211"/>
        </a:xfrm>
        <a:prstGeom xmlns:a="http://schemas.openxmlformats.org/drawingml/2006/main" prst="rect">
          <a:avLst/>
        </a:prstGeom>
        <a:noFill xmlns:a="http://schemas.openxmlformats.org/drawingml/2006/main"/>
        <a:ln xmlns:a="http://schemas.openxmlformats.org/drawingml/2006/main" w="53975" cap="flat" cmpd="sng" algn="ctr">
          <a:solidFill>
            <a:srgbClr val="00206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0" tIns="36000" rIns="0" bIns="288000" numCol="1" rtlCol="0" anchor="t" anchorCtr="0" compatLnSpc="1">
          <a:prstTxWarp prst="textNoShape">
            <a:avLst/>
          </a:prstTxWarp>
        </a:bodyPr>
        <a:lstStyle xmlns:a="http://schemas.openxmlformats.org/drawingml/2006/main"/>
        <a:p xmlns:a="http://schemas.openxmlformats.org/drawingml/2006/main">
          <a:endParaRPr lang="de-DE"/>
        </a:p>
      </cdr:txBody>
    </cdr:sp>
  </cdr:relSizeAnchor>
</c:userShapes>
</file>

<file path=ppt/drawings/drawing4.xml><?xml version="1.0" encoding="utf-8"?>
<c:userShapes xmlns:c="http://schemas.openxmlformats.org/drawingml/2006/chart">
  <cdr:relSizeAnchor xmlns:cdr="http://schemas.openxmlformats.org/drawingml/2006/chartDrawing">
    <cdr:from>
      <cdr:x>0.02214</cdr:x>
      <cdr:y>0.66209</cdr:y>
    </cdr:from>
    <cdr:to>
      <cdr:x>0.91271</cdr:x>
      <cdr:y>0.77306</cdr:y>
    </cdr:to>
    <cdr:sp macro="" textlink="">
      <cdr:nvSpPr>
        <cdr:cNvPr id="2" name="Rechteck 1"/>
        <cdr:cNvSpPr/>
      </cdr:nvSpPr>
      <cdr:spPr bwMode="auto">
        <a:xfrm xmlns:a="http://schemas.openxmlformats.org/drawingml/2006/main">
          <a:off x="179206" y="2661645"/>
          <a:ext cx="7208685" cy="446114"/>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1.21819E-7</cdr:x>
      <cdr:y>0.35604</cdr:y>
    </cdr:from>
    <cdr:to>
      <cdr:x>0.71053</cdr:x>
      <cdr:y>0.44248</cdr:y>
    </cdr:to>
    <cdr:sp macro="" textlink="">
      <cdr:nvSpPr>
        <cdr:cNvPr id="3" name="Rechteck 2"/>
        <cdr:cNvSpPr/>
      </cdr:nvSpPr>
      <cdr:spPr bwMode="auto">
        <a:xfrm xmlns:a="http://schemas.openxmlformats.org/drawingml/2006/main">
          <a:off x="1" y="1296144"/>
          <a:ext cx="5832648" cy="314691"/>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cdr:x>
      <cdr:y>0.71743</cdr:y>
    </cdr:from>
    <cdr:to>
      <cdr:x>0.70175</cdr:x>
      <cdr:y>0.82492</cdr:y>
    </cdr:to>
    <cdr:sp macro="" textlink="">
      <cdr:nvSpPr>
        <cdr:cNvPr id="4" name="Rechteck 3"/>
        <cdr:cNvSpPr/>
      </cdr:nvSpPr>
      <cdr:spPr bwMode="auto">
        <a:xfrm xmlns:a="http://schemas.openxmlformats.org/drawingml/2006/main">
          <a:off x="0" y="2611786"/>
          <a:ext cx="5760640" cy="391322"/>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absSizeAnchor xmlns:cdr="http://schemas.openxmlformats.org/drawingml/2006/chartDrawing">
    <cdr:from>
      <cdr:x>0</cdr:x>
      <cdr:y>0.83228</cdr:y>
    </cdr:from>
    <cdr:ext cx="5832445" cy="458413"/>
    <cdr:sp macro="" textlink="">
      <cdr:nvSpPr>
        <cdr:cNvPr id="5" name="Rechteck 4"/>
        <cdr:cNvSpPr/>
      </cdr:nvSpPr>
      <cdr:spPr bwMode="auto">
        <a:xfrm xmlns:a="http://schemas.openxmlformats.org/drawingml/2006/main">
          <a:off x="0" y="3236265"/>
          <a:ext cx="5832445" cy="458413"/>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absSizeAnchor>
</c:userShapes>
</file>

<file path=ppt/drawings/drawing6.xml><?xml version="1.0" encoding="utf-8"?>
<c:userShapes xmlns:c="http://schemas.openxmlformats.org/drawingml/2006/chart">
  <cdr:relSizeAnchor xmlns:cdr="http://schemas.openxmlformats.org/drawingml/2006/chartDrawing">
    <cdr:from>
      <cdr:x>0.00985</cdr:x>
      <cdr:y>0.22566</cdr:y>
    </cdr:from>
    <cdr:to>
      <cdr:x>0.93154</cdr:x>
      <cdr:y>0.31748</cdr:y>
    </cdr:to>
    <cdr:sp macro="" textlink="">
      <cdr:nvSpPr>
        <cdr:cNvPr id="2" name="Rechteck 1"/>
        <cdr:cNvSpPr/>
      </cdr:nvSpPr>
      <cdr:spPr bwMode="auto">
        <a:xfrm xmlns:a="http://schemas.openxmlformats.org/drawingml/2006/main">
          <a:off x="77331" y="796217"/>
          <a:ext cx="7236000" cy="323977"/>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dr:relSizeAnchor xmlns:cdr="http://schemas.openxmlformats.org/drawingml/2006/chartDrawing">
    <cdr:from>
      <cdr:x>0.00897</cdr:x>
      <cdr:y>0.31748</cdr:y>
    </cdr:from>
    <cdr:to>
      <cdr:x>0.90314</cdr:x>
      <cdr:y>0.4096</cdr:y>
    </cdr:to>
    <cdr:sp macro="" textlink="">
      <cdr:nvSpPr>
        <cdr:cNvPr id="3" name="Rechteck 2"/>
        <cdr:cNvSpPr/>
      </cdr:nvSpPr>
      <cdr:spPr bwMode="auto">
        <a:xfrm xmlns:a="http://schemas.openxmlformats.org/drawingml/2006/main">
          <a:off x="70420" y="1120190"/>
          <a:ext cx="7020000" cy="325035"/>
        </a:xfrm>
        <a:prstGeom xmlns:a="http://schemas.openxmlformats.org/drawingml/2006/main" prst="rect">
          <a:avLst/>
        </a:prstGeom>
        <a:noFill xmlns:a="http://schemas.openxmlformats.org/drawingml/2006/main"/>
        <a:ln xmlns:a="http://schemas.openxmlformats.org/drawingml/2006/main" w="44450" cap="flat" cmpd="sng" algn="ctr">
          <a:solidFill>
            <a:srgbClr val="00206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0.32177</cdr:x>
      <cdr:y>0.32466</cdr:y>
    </cdr:from>
    <cdr:to>
      <cdr:x>0.94696</cdr:x>
      <cdr:y>0.32466</cdr:y>
    </cdr:to>
    <cdr:cxnSp macro="">
      <cdr:nvCxnSpPr>
        <cdr:cNvPr id="3" name="Gerade Verbindung 2"/>
        <cdr:cNvCxnSpPr/>
      </cdr:nvCxnSpPr>
      <cdr:spPr bwMode="auto">
        <a:xfrm xmlns:a="http://schemas.openxmlformats.org/drawingml/2006/main">
          <a:off x="2594248" y="1008112"/>
          <a:ext cx="5040560" cy="0"/>
        </a:xfrm>
        <a:prstGeom xmlns:a="http://schemas.openxmlformats.org/drawingml/2006/main" prst="line">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45659" cy="492839"/>
          </a:xfrm>
          <a:prstGeom prst="rect">
            <a:avLst/>
          </a:prstGeom>
        </p:spPr>
        <p:txBody>
          <a:bodyPr vert="horz" lIns="91440" tIns="45720" rIns="91440" bIns="45720" rtlCol="0"/>
          <a:lstStyle>
            <a:lvl1pPr algn="l">
              <a:defRPr sz="1200"/>
            </a:lvl1pPr>
          </a:lstStyle>
          <a:p>
            <a:pPr>
              <a:buNone/>
            </a:pPr>
            <a:endParaRPr lang="de-DE" dirty="0"/>
          </a:p>
        </p:txBody>
      </p:sp>
      <p:sp>
        <p:nvSpPr>
          <p:cNvPr id="3" name="Datumsplatzhalter 2"/>
          <p:cNvSpPr>
            <a:spLocks noGrp="1"/>
          </p:cNvSpPr>
          <p:nvPr>
            <p:ph type="dt" sz="quarter" idx="1"/>
          </p:nvPr>
        </p:nvSpPr>
        <p:spPr>
          <a:xfrm>
            <a:off x="3850445" y="3"/>
            <a:ext cx="2945659" cy="492839"/>
          </a:xfrm>
          <a:prstGeom prst="rect">
            <a:avLst/>
          </a:prstGeom>
        </p:spPr>
        <p:txBody>
          <a:bodyPr vert="horz" lIns="91440" tIns="45720" rIns="91440" bIns="45720" rtlCol="0"/>
          <a:lstStyle>
            <a:lvl1pPr algn="r">
              <a:defRPr sz="1200"/>
            </a:lvl1pPr>
          </a:lstStyle>
          <a:p>
            <a:pPr>
              <a:buNone/>
            </a:pPr>
            <a:fld id="{CF8672DE-4039-418D-BCAE-9234AF782190}" type="datetimeFigureOut">
              <a:rPr lang="de-DE" smtClean="0"/>
              <a:pPr>
                <a:buNone/>
              </a:pPr>
              <a:t>19.02.2014</a:t>
            </a:fld>
            <a:endParaRPr lang="de-DE" dirty="0"/>
          </a:p>
        </p:txBody>
      </p:sp>
      <p:sp>
        <p:nvSpPr>
          <p:cNvPr id="4" name="Fußzeilenplatzhalter 3"/>
          <p:cNvSpPr>
            <a:spLocks noGrp="1"/>
          </p:cNvSpPr>
          <p:nvPr>
            <p:ph type="ftr" sz="quarter" idx="2"/>
          </p:nvPr>
        </p:nvSpPr>
        <p:spPr>
          <a:xfrm>
            <a:off x="2" y="9362240"/>
            <a:ext cx="2945659" cy="492839"/>
          </a:xfrm>
          <a:prstGeom prst="rect">
            <a:avLst/>
          </a:prstGeom>
        </p:spPr>
        <p:txBody>
          <a:bodyPr vert="horz" lIns="91440" tIns="45720" rIns="91440" bIns="45720" rtlCol="0" anchor="b"/>
          <a:lstStyle>
            <a:lvl1pPr algn="l">
              <a:defRPr sz="1200"/>
            </a:lvl1pPr>
          </a:lstStyle>
          <a:p>
            <a:pPr>
              <a:buNone/>
            </a:pPr>
            <a:endParaRPr lang="de-DE" dirty="0"/>
          </a:p>
        </p:txBody>
      </p:sp>
      <p:sp>
        <p:nvSpPr>
          <p:cNvPr id="5" name="Foliennummernplatzhalter 4"/>
          <p:cNvSpPr>
            <a:spLocks noGrp="1"/>
          </p:cNvSpPr>
          <p:nvPr>
            <p:ph type="sldNum" sz="quarter" idx="3"/>
          </p:nvPr>
        </p:nvSpPr>
        <p:spPr>
          <a:xfrm>
            <a:off x="3850445" y="9362240"/>
            <a:ext cx="2945659" cy="492839"/>
          </a:xfrm>
          <a:prstGeom prst="rect">
            <a:avLst/>
          </a:prstGeom>
        </p:spPr>
        <p:txBody>
          <a:bodyPr vert="horz" lIns="91440" tIns="45720" rIns="91440" bIns="45720" rtlCol="0" anchor="b"/>
          <a:lstStyle>
            <a:lvl1pPr algn="r">
              <a:defRPr sz="1200"/>
            </a:lvl1pPr>
          </a:lstStyle>
          <a:p>
            <a:pPr>
              <a:buNone/>
            </a:pPr>
            <a:fld id="{2ABF21B4-61E5-4662-98E2-D6EA66E8CC48}" type="slidenum">
              <a:rPr lang="de-DE" smtClean="0"/>
              <a:pPr>
                <a:buNone/>
              </a:pPr>
              <a:t>‹Nr.›</a:t>
            </a:fld>
            <a:endParaRPr lang="de-DE" dirty="0"/>
          </a:p>
        </p:txBody>
      </p:sp>
    </p:spTree>
    <p:extLst>
      <p:ext uri="{BB962C8B-B14F-4D97-AF65-F5344CB8AC3E}">
        <p14:creationId xmlns:p14="http://schemas.microsoft.com/office/powerpoint/2010/main" val="129801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5" name="Rectangle 3"/>
          <p:cNvSpPr>
            <a:spLocks noGrp="1" noChangeArrowheads="1"/>
          </p:cNvSpPr>
          <p:nvPr>
            <p:ph type="dt" idx="1"/>
          </p:nvPr>
        </p:nvSpPr>
        <p:spPr bwMode="auto">
          <a:xfrm>
            <a:off x="3852016" y="3"/>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Arial" pitchFamily="34" charset="0"/>
                <a:cs typeface="Arial" pitchFamily="34" charset="0"/>
              </a:defRPr>
            </a:lvl1pPr>
          </a:lstStyle>
          <a:p>
            <a:endParaRPr lang="de-DE"/>
          </a:p>
        </p:txBody>
      </p:sp>
      <p:sp>
        <p:nvSpPr>
          <p:cNvPr id="3076"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8" y="4681974"/>
            <a:ext cx="4984962" cy="44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78" name="Rectangle 6"/>
          <p:cNvSpPr>
            <a:spLocks noGrp="1" noChangeArrowheads="1"/>
          </p:cNvSpPr>
          <p:nvPr>
            <p:ph type="ftr" sz="quarter" idx="4"/>
          </p:nvPr>
        </p:nvSpPr>
        <p:spPr bwMode="auto">
          <a:xfrm>
            <a:off x="2" y="9363952"/>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9" name="Rectangle 7"/>
          <p:cNvSpPr>
            <a:spLocks noGrp="1" noChangeArrowheads="1"/>
          </p:cNvSpPr>
          <p:nvPr>
            <p:ph type="sldNum" sz="quarter" idx="5"/>
          </p:nvPr>
        </p:nvSpPr>
        <p:spPr bwMode="auto">
          <a:xfrm>
            <a:off x="3852016" y="9363952"/>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Tx/>
              <a:buNone/>
              <a:defRPr sz="1200">
                <a:latin typeface="Arial" pitchFamily="34" charset="0"/>
                <a:cs typeface="Arial" pitchFamily="34" charset="0"/>
              </a:defRPr>
            </a:lvl1pPr>
          </a:lstStyle>
          <a:p>
            <a:fld id="{604E1046-6DCB-4318-8475-7B0E0D6CDDD6}" type="slidenum">
              <a:rPr lang="de-DE" smtClean="0"/>
              <a:pPr/>
              <a:t>‹Nr.›</a:t>
            </a:fld>
            <a:endParaRPr lang="de-DE"/>
          </a:p>
        </p:txBody>
      </p:sp>
    </p:spTree>
    <p:extLst>
      <p:ext uri="{BB962C8B-B14F-4D97-AF65-F5344CB8AC3E}">
        <p14:creationId xmlns:p14="http://schemas.microsoft.com/office/powerpoint/2010/main" val="141921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Vorbemerkung:</a:t>
            </a:r>
          </a:p>
          <a:p>
            <a:pPr marL="171450" indent="-171450">
              <a:buFont typeface="Arial" pitchFamily="34" charset="0"/>
              <a:buChar char="•"/>
            </a:pPr>
            <a:r>
              <a:rPr lang="de-DE" dirty="0" smtClean="0"/>
              <a:t>Der Fokus dieser Auswertung liegt ausdrücklich auf der tarifpolitischen Perspektive und den damit verbundenen Handlungsorientierungen</a:t>
            </a:r>
          </a:p>
          <a:p>
            <a:pPr marL="171450" indent="-171450">
              <a:buFont typeface="Arial" pitchFamily="34" charset="0"/>
              <a:buChar char="•"/>
            </a:pPr>
            <a:r>
              <a:rPr lang="de-DE" dirty="0" smtClean="0"/>
              <a:t>Die eingefügten Kästchen und angegebenen Prozentwerte sollen</a:t>
            </a:r>
            <a:r>
              <a:rPr lang="de-DE" baseline="0" dirty="0" smtClean="0"/>
              <a:t> diese Schwerpunktsetzung hervorheben und verdeutlichen</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a:t>
            </a:fld>
            <a:endParaRPr lang="de-DE"/>
          </a:p>
        </p:txBody>
      </p:sp>
    </p:spTree>
    <p:extLst>
      <p:ext uri="{BB962C8B-B14F-4D97-AF65-F5344CB8AC3E}">
        <p14:creationId xmlns:p14="http://schemas.microsoft.com/office/powerpoint/2010/main" val="368107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Die Arbeitszeitregulierung erscheint als </a:t>
            </a:r>
            <a:r>
              <a:rPr lang="de-DE" baseline="0" dirty="0" smtClean="0"/>
              <a:t>wesentliche Stellschraube für die Vereinbarkeit von Arbeit und Privatleben</a:t>
            </a:r>
          </a:p>
          <a:p>
            <a:pPr marL="171450" indent="-171450">
              <a:buFont typeface="Arial" pitchFamily="34" charset="0"/>
              <a:buChar char="•"/>
            </a:pPr>
            <a:r>
              <a:rPr lang="de-DE" baseline="0" dirty="0" smtClean="0"/>
              <a:t>Die Beschäftigten erwarten vom Arbeitgeber Flexibilität in ihrem Sinn: 82 Prozent wollen ihre tägliche Arbeitszeit kurzfristig an private Bedürfnisse anpassen</a:t>
            </a:r>
          </a:p>
          <a:p>
            <a:pPr marL="171450" indent="-171450">
              <a:buFont typeface="Arial" pitchFamily="34" charset="0"/>
              <a:buChar char="•"/>
            </a:pPr>
            <a:r>
              <a:rPr lang="de-DE" baseline="0" dirty="0" smtClean="0"/>
              <a:t>Vielleicht überraschend: Nur 29 Prozent der Beschäftigten räumen ihrer Arbeit in der Regel den Vorrang gegenüber dem Privatleben ein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baseline="0" dirty="0" smtClean="0"/>
              <a:t>Jede/r Dritte würde gern einen Teil ihrer/seiner Arbeit von zu Hause aus erledigen.</a:t>
            </a:r>
          </a:p>
          <a:p>
            <a:pPr marL="0" indent="0">
              <a:buFont typeface="Arial" pitchFamily="34" charset="0"/>
              <a:buNone/>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10</a:t>
            </a:fld>
            <a:endParaRPr lang="de-DE"/>
          </a:p>
        </p:txBody>
      </p:sp>
    </p:spTree>
    <p:extLst>
      <p:ext uri="{BB962C8B-B14F-4D97-AF65-F5344CB8AC3E}">
        <p14:creationId xmlns:p14="http://schemas.microsoft.com/office/powerpoint/2010/main" val="226689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Und hier noch einmal die nach Geschlecht differenzierten Ansprüche an die Anpassung der täglichen</a:t>
            </a:r>
            <a:r>
              <a:rPr lang="de-DE" baseline="0" dirty="0" smtClean="0"/>
              <a:t> </a:t>
            </a:r>
            <a:r>
              <a:rPr lang="de-DE" dirty="0" smtClean="0"/>
              <a:t>Arbeitszeit an private Bedürfnisse und die Attraktivität</a:t>
            </a:r>
            <a:r>
              <a:rPr lang="de-DE" baseline="0" dirty="0" smtClean="0"/>
              <a:t> von Telearbeitsplätzen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baseline="0" dirty="0" smtClean="0"/>
              <a:t>Für Frauen ist es wichtiger, ihre tägliche Arbeitszeit kurzfristig an ihre privaten Bedürfnisse anzupassen und sie legen weniger Wert auf fest geregelte Arbeitszeiten (Anfang und Ende), um das Privatleben am Besten organisieren zu können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baseline="0" dirty="0" smtClean="0"/>
              <a:t>Mehr Frauen als Männer würden gerne einen Teil ihrer regulären Arbeit von zu Hause aus erledigen.</a:t>
            </a:r>
          </a:p>
          <a:p>
            <a:pPr marL="171450" indent="-171450">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11</a:t>
            </a:fld>
            <a:endParaRPr lang="de-DE"/>
          </a:p>
        </p:txBody>
      </p:sp>
    </p:spTree>
    <p:extLst>
      <p:ext uri="{BB962C8B-B14F-4D97-AF65-F5344CB8AC3E}">
        <p14:creationId xmlns:p14="http://schemas.microsoft.com/office/powerpoint/2010/main" val="25393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Auch die Möglichkeit, Arbeitszeit vorübergehend absenken zu können, ist für Frauen wichtiger als für Männer. Dies spiegelt die immer noch vorhandene geschlechtsspezifische Arbeitsteilung wider </a:t>
            </a:r>
          </a:p>
          <a:p>
            <a:pPr marL="171450" indent="-171450">
              <a:buFont typeface="Arial" pitchFamily="34" charset="0"/>
              <a:buChar char="•"/>
            </a:pPr>
            <a:r>
              <a:rPr lang="de-DE" dirty="0" smtClean="0">
                <a:solidFill>
                  <a:schemeClr val="tx1"/>
                </a:solidFill>
              </a:rPr>
              <a:t>Wie ungleich die Beschäftigungsverhältnisse zwischen Männern und Frauen verteilt sind, zeigt sich an den Teilzeitquoten für Männer und Frauen</a:t>
            </a:r>
          </a:p>
          <a:p>
            <a:pPr marL="171450" indent="-171450">
              <a:buFont typeface="Arial" pitchFamily="34" charset="0"/>
              <a:buChar char="•"/>
            </a:pPr>
            <a:r>
              <a:rPr lang="de-DE" dirty="0" smtClean="0">
                <a:solidFill>
                  <a:schemeClr val="tx1"/>
                </a:solidFill>
              </a:rPr>
              <a:t>„Kurze Vollzeit“ ermöglichen</a:t>
            </a:r>
          </a:p>
          <a:p>
            <a:pPr marL="171450" indent="-171450">
              <a:buFont typeface="Arial" pitchFamily="34" charset="0"/>
              <a:buChar char="•"/>
            </a:pPr>
            <a:r>
              <a:rPr lang="de-DE" dirty="0" smtClean="0">
                <a:solidFill>
                  <a:schemeClr val="tx1"/>
                </a:solidFill>
              </a:rPr>
              <a:t>Teilzeit mit Aufstiegs- und beruflichen Entwicklungsmöglichkeiten koppeln</a:t>
            </a:r>
          </a:p>
          <a:p>
            <a:pPr marL="171450" indent="-171450">
              <a:buFont typeface="Arial" pitchFamily="34" charset="0"/>
              <a:buChar char="•"/>
            </a:pPr>
            <a:r>
              <a:rPr lang="de-DE" dirty="0" smtClean="0">
                <a:solidFill>
                  <a:schemeClr val="tx1"/>
                </a:solidFill>
              </a:rPr>
              <a:t>Verbindliche  Ansprüche auf Teilzeit und Rückkehrmöglichkeit in Vollzeitbeschäftigung stärken bzw. schaffen </a:t>
            </a:r>
          </a:p>
          <a:p>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12</a:t>
            </a:fld>
            <a:endParaRPr lang="de-DE"/>
          </a:p>
        </p:txBody>
      </p:sp>
    </p:spTree>
    <p:extLst>
      <p:ext uri="{BB962C8B-B14F-4D97-AF65-F5344CB8AC3E}">
        <p14:creationId xmlns:p14="http://schemas.microsoft.com/office/powerpoint/2010/main" val="25393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Die tatsächlichen Arbeitszeiten sind nach</a:t>
            </a:r>
            <a:r>
              <a:rPr lang="de-DE" baseline="0" dirty="0" smtClean="0">
                <a:solidFill>
                  <a:schemeClr val="tx1"/>
                </a:solidFill>
              </a:rPr>
              <a:t> Angaben des IAQ wieder auf Vorkrisenniveau gestiegen und betragen im Durchschnitt über 40 Stunden in der Metall- und Elektroindustrie  (vgl. hierzu die FN in der folgenden </a:t>
            </a:r>
            <a:r>
              <a:rPr lang="de-DE" dirty="0">
                <a:solidFill>
                  <a:schemeClr val="tx1"/>
                </a:solidFill>
              </a:rPr>
              <a:t>F</a:t>
            </a:r>
            <a:r>
              <a:rPr lang="de-DE" baseline="0" dirty="0" smtClean="0">
                <a:solidFill>
                  <a:schemeClr val="tx1"/>
                </a:solidFill>
              </a:rPr>
              <a:t>olie)</a:t>
            </a:r>
          </a:p>
          <a:p>
            <a:pPr marL="171450" indent="-171450">
              <a:buFont typeface="Arial" pitchFamily="34" charset="0"/>
              <a:buChar char="•"/>
            </a:pPr>
            <a:r>
              <a:rPr lang="de-DE" baseline="0" dirty="0" smtClean="0">
                <a:solidFill>
                  <a:schemeClr val="tx1"/>
                </a:solidFill>
              </a:rPr>
              <a:t>Der Durchschnitt in der Gesamtwirtschaft liegt um eine Stunde höher bei 41 Stunden</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13</a:t>
            </a:fld>
            <a:endParaRPr lang="de-DE"/>
          </a:p>
        </p:txBody>
      </p:sp>
    </p:spTree>
    <p:extLst>
      <p:ext uri="{BB962C8B-B14F-4D97-AF65-F5344CB8AC3E}">
        <p14:creationId xmlns:p14="http://schemas.microsoft.com/office/powerpoint/2010/main" val="208387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Die 35-Stundenwoche ist im gesamten Organisationsbereich der IG Metall nur (noch) </a:t>
            </a:r>
            <a:r>
              <a:rPr lang="de-DE" dirty="0" smtClean="0">
                <a:solidFill>
                  <a:srgbClr val="FF0000"/>
                </a:solidFill>
              </a:rPr>
              <a:t>für</a:t>
            </a:r>
            <a:r>
              <a:rPr lang="de-DE" dirty="0" smtClean="0"/>
              <a:t> knapp 60 Prozent</a:t>
            </a:r>
            <a:r>
              <a:rPr lang="de-DE" baseline="0" dirty="0" smtClean="0"/>
              <a:t> der befragten Männer vertraglich vereinbart</a:t>
            </a:r>
          </a:p>
          <a:p>
            <a:pPr marL="171450" indent="-171450">
              <a:buFont typeface="Arial" pitchFamily="34" charset="0"/>
              <a:buChar char="•"/>
            </a:pPr>
            <a:r>
              <a:rPr lang="de-DE" dirty="0" smtClean="0">
                <a:solidFill>
                  <a:srgbClr val="FF0000"/>
                </a:solidFill>
              </a:rPr>
              <a:t>Die Kluft zwischen vertraglich vereinbarten Arbeitszeiten und tatsächlichen Arbeitszeiten ist erheblich</a:t>
            </a:r>
            <a:endParaRPr lang="de-DE" baseline="0" dirty="0" smtClean="0">
              <a:solidFill>
                <a:srgbClr val="FF0000"/>
              </a:solidFill>
            </a:endParaRPr>
          </a:p>
          <a:p>
            <a:pPr marL="171450" indent="-171450">
              <a:buFont typeface="Arial" pitchFamily="34" charset="0"/>
              <a:buChar char="•"/>
            </a:pPr>
            <a:r>
              <a:rPr lang="de-DE" baseline="0" dirty="0" smtClean="0"/>
              <a:t>35 Stunden (oder weniger) ist auch bei Männern zu rund 70 Prozent die gewünschte wöchentliche Arbeitszeit</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14</a:t>
            </a:fld>
            <a:endParaRPr lang="de-DE"/>
          </a:p>
        </p:txBody>
      </p:sp>
    </p:spTree>
    <p:extLst>
      <p:ext uri="{BB962C8B-B14F-4D97-AF65-F5344CB8AC3E}">
        <p14:creationId xmlns:p14="http://schemas.microsoft.com/office/powerpoint/2010/main" val="224643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Es zeigt sich auch hier, dass Frauen zu einem erheblich höheren Anteil in Teilzeit arbeiten als Männer. Knapp über 40 Prozent der Frauen im gesamten Organisationsbereich</a:t>
            </a:r>
            <a:r>
              <a:rPr lang="de-DE" baseline="0" dirty="0" smtClean="0">
                <a:solidFill>
                  <a:schemeClr val="tx1"/>
                </a:solidFill>
              </a:rPr>
              <a:t> der IG Metall </a:t>
            </a:r>
            <a:r>
              <a:rPr lang="de-DE" dirty="0" smtClean="0">
                <a:solidFill>
                  <a:schemeClr val="tx1"/>
                </a:solidFill>
              </a:rPr>
              <a:t>haben eine vertraglich vereinbarte 35-Stunden-Woche</a:t>
            </a:r>
          </a:p>
          <a:p>
            <a:pPr marL="171450" indent="-171450">
              <a:buFont typeface="Arial" pitchFamily="34" charset="0"/>
              <a:buChar char="•"/>
            </a:pPr>
            <a:r>
              <a:rPr lang="de-DE" dirty="0">
                <a:solidFill>
                  <a:schemeClr val="tx1"/>
                </a:solidFill>
              </a:rPr>
              <a:t>Der Anteil der tatsächlichen Arbeitszeit über 40 Stunden ist etwa um ein viertel geringer als bei den </a:t>
            </a:r>
            <a:r>
              <a:rPr lang="de-DE" dirty="0" smtClean="0">
                <a:solidFill>
                  <a:schemeClr val="tx1"/>
                </a:solidFill>
              </a:rPr>
              <a:t>Männern</a:t>
            </a:r>
            <a:endParaRPr lang="de-DE" dirty="0">
              <a:solidFill>
                <a:schemeClr val="tx1"/>
              </a:solidFill>
            </a:endParaRPr>
          </a:p>
          <a:p>
            <a:pPr marL="171450" indent="-171450">
              <a:buFont typeface="Arial" pitchFamily="34" charset="0"/>
              <a:buChar char="•"/>
            </a:pPr>
            <a:r>
              <a:rPr lang="de-DE" dirty="0" smtClean="0">
                <a:solidFill>
                  <a:schemeClr val="tx1"/>
                </a:solidFill>
              </a:rPr>
              <a:t>Frauen wünschen sich zu fast 80 Prozent eine Arbeitszeit von unter 35 Stunden bis maximal 35 Stunden in der Woche und haben Arbeitszeiten unter und bis 35 Stunden zu knapp 70 Prozent auch vereinbart</a:t>
            </a:r>
          </a:p>
          <a:p>
            <a:pPr marL="171450" indent="-171450">
              <a:buFont typeface="Arial" pitchFamily="34" charset="0"/>
              <a:buChar char="•"/>
            </a:pPr>
            <a:r>
              <a:rPr lang="de-DE" dirty="0" smtClean="0">
                <a:solidFill>
                  <a:schemeClr val="tx1"/>
                </a:solidFill>
              </a:rPr>
              <a:t>Bei</a:t>
            </a:r>
            <a:r>
              <a:rPr lang="de-DE" baseline="0" dirty="0" smtClean="0">
                <a:solidFill>
                  <a:schemeClr val="tx1"/>
                </a:solidFill>
              </a:rPr>
              <a:t> tatsächlich höherem Teilzeitanteil wird eine noch höhere Teilzeitquote gewünscht</a:t>
            </a:r>
          </a:p>
          <a:p>
            <a:pPr marL="171450" indent="-171450">
              <a:buFont typeface="Arial" pitchFamily="34" charset="0"/>
              <a:buChar char="•"/>
            </a:pP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15</a:t>
            </a:fld>
            <a:endParaRPr lang="de-DE"/>
          </a:p>
        </p:txBody>
      </p:sp>
    </p:spTree>
    <p:extLst>
      <p:ext uri="{BB962C8B-B14F-4D97-AF65-F5344CB8AC3E}">
        <p14:creationId xmlns:p14="http://schemas.microsoft.com/office/powerpoint/2010/main" val="362139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Vertrauensarbeit</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16</a:t>
            </a:fld>
            <a:endParaRPr lang="de-DE"/>
          </a:p>
        </p:txBody>
      </p:sp>
    </p:spTree>
    <p:extLst>
      <p:ext uri="{BB962C8B-B14F-4D97-AF65-F5344CB8AC3E}">
        <p14:creationId xmlns:p14="http://schemas.microsoft.com/office/powerpoint/2010/main" val="423005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17</a:t>
            </a:fld>
            <a:endParaRPr lang="de-DE"/>
          </a:p>
        </p:txBody>
      </p:sp>
    </p:spTree>
    <p:extLst>
      <p:ext uri="{BB962C8B-B14F-4D97-AF65-F5344CB8AC3E}">
        <p14:creationId xmlns:p14="http://schemas.microsoft.com/office/powerpoint/2010/main" val="3955927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18</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38"/>
            <a:ext cx="5513387" cy="7334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Die Beschäftigen wissen als Experten für das eigene Arbeitsumfeld, welche Maßnahmen notwendig sind.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Für 91 % ist es die berufliche Weiterentwicklung im Betrieb.</a:t>
            </a:r>
          </a:p>
          <a:p>
            <a:pPr marL="342900" lvl="0" indent="-342900">
              <a:spcBef>
                <a:spcPct val="0"/>
              </a:spcBef>
              <a:buFont typeface="Arial" pitchFamily="34" charset="0"/>
              <a:buChar char="•"/>
            </a:pPr>
            <a:endParaRPr lang="de-DE" sz="1200"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19</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38"/>
            <a:ext cx="5513387" cy="7334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Große Anteile der Befragten haben das Bedürfnis nach Weiterbildung.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Es fehlt oft an Zeit und Geld. Oder der Arbeitsdruck ist zu hoch.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de-DE" sz="1200" b="0" dirty="0" smtClean="0">
              <a:solidFill>
                <a:srgbClr val="404040"/>
              </a:solidFill>
            </a:endParaRPr>
          </a:p>
          <a:p>
            <a:pPr lvl="1">
              <a:spcBef>
                <a:spcPct val="0"/>
              </a:spcBef>
            </a:pPr>
            <a:endParaRPr lang="de-DE" sz="120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a:t>
            </a:fld>
            <a:endParaRPr lang="de-DE"/>
          </a:p>
        </p:txBody>
      </p:sp>
    </p:spTree>
    <p:extLst>
      <p:ext uri="{BB962C8B-B14F-4D97-AF65-F5344CB8AC3E}">
        <p14:creationId xmlns:p14="http://schemas.microsoft.com/office/powerpoint/2010/main" val="23613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20</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38"/>
            <a:ext cx="5513387" cy="36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lvl="1">
              <a:spcBef>
                <a:spcPct val="0"/>
              </a:spcBef>
            </a:pPr>
            <a:endParaRPr lang="de-DE" sz="240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21</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38"/>
            <a:ext cx="5513387" cy="11079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Für 96 % der Befragten ist die ergonomische Gestaltung des Arbeitsplatzes entscheidend.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Für 90 % die Selbstbestimmung über Arbeitsmenge und –tempo.</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Ein wichtiges Thema (88</a:t>
            </a:r>
            <a:r>
              <a:rPr lang="de-DE" sz="1200" baseline="0" dirty="0" smtClean="0">
                <a:solidFill>
                  <a:srgbClr val="404040"/>
                </a:solidFill>
              </a:rPr>
              <a:t> %) ist auch die Frage der Arbeitszeit beim Altersübergang in die Rente</a:t>
            </a:r>
            <a:endParaRPr lang="de-DE" sz="1200" dirty="0" smtClean="0">
              <a:solidFill>
                <a:srgbClr val="404040"/>
              </a:solidFill>
            </a:endParaRPr>
          </a:p>
          <a:p>
            <a:pPr marL="342900" lvl="0" indent="-342900">
              <a:spcBef>
                <a:spcPct val="0"/>
              </a:spcBef>
              <a:buFont typeface="Arial" pitchFamily="34" charset="0"/>
              <a:buChar char="•"/>
            </a:pPr>
            <a:endParaRPr lang="de-DE" sz="120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22</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38"/>
            <a:ext cx="5513387" cy="55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solidFill>
                  <a:srgbClr val="404040"/>
                </a:solidFill>
              </a:rPr>
              <a:t>Fast die Hälfte der Beschäftigten (46 %) geht davon aus, dass sie bei gleich bleibenden Anforderungen nicht gesund in Rente gehen können. </a:t>
            </a:r>
            <a:endParaRPr lang="de-DE" sz="1200" b="1" dirty="0" smtClean="0">
              <a:solidFill>
                <a:srgbClr val="404040"/>
              </a:solidFill>
            </a:endParaRPr>
          </a:p>
          <a:p>
            <a:pPr lvl="1">
              <a:spcBef>
                <a:spcPct val="0"/>
              </a:spcBef>
            </a:pPr>
            <a:endParaRPr lang="de-DE" sz="120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51276" y="9363077"/>
            <a:ext cx="2946400" cy="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4F4534E-E02A-C647-94E6-D92ACD33F13A}" type="slidenum">
              <a:rPr lang="de-DE" sz="1200">
                <a:latin typeface="Times" charset="0"/>
              </a:rPr>
              <a:pPr algn="r"/>
              <a:t>23</a:t>
            </a:fld>
            <a:endParaRPr lang="de-DE" sz="120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6465" y="4681540"/>
            <a:ext cx="5513387" cy="82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de-DE" sz="1200" dirty="0" smtClean="0">
                <a:latin typeface="Arial" pitchFamily="34" charset="0"/>
                <a:cs typeface="Arial" pitchFamily="34" charset="0"/>
              </a:rPr>
              <a:t>(Achtung Altersdiskriminierung! Daher immer von der spezifischen Belastung und der alternsbedingten Veränderung der Leistungsfähigkeit her argumentieren)</a:t>
            </a:r>
          </a:p>
          <a:p>
            <a:pPr lvl="1">
              <a:spcBef>
                <a:spcPct val="0"/>
              </a:spcBef>
            </a:pPr>
            <a:endParaRPr lang="de-DE" sz="1800" dirty="0">
              <a:latin typeface="+mn-lt"/>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Nur ein knappes Drittel glaubt, bis zum regulären Renteneintritt im Arbeitsleben bleiben zu können.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Flexible Altersübergänge sind erforderlich.  </a:t>
            </a:r>
            <a:endParaRPr lang="de-DE" sz="1200" b="1" dirty="0" smtClean="0">
              <a:solidFill>
                <a:srgbClr val="404040"/>
              </a:solidFill>
            </a:endParaRP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24</a:t>
            </a:fld>
            <a:endParaRPr lang="de-DE"/>
          </a:p>
        </p:txBody>
      </p:sp>
    </p:spTree>
    <p:extLst>
      <p:ext uri="{BB962C8B-B14F-4D97-AF65-F5344CB8AC3E}">
        <p14:creationId xmlns:p14="http://schemas.microsoft.com/office/powerpoint/2010/main" val="1237169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800" lvl="0" indent="-177800">
              <a:lnSpc>
                <a:spcPts val="1700"/>
              </a:lnSpc>
              <a:buClrTx/>
              <a:buFont typeface="Arial" pitchFamily="34" charset="0"/>
              <a:buChar char="•"/>
              <a:defRPr/>
            </a:pPr>
            <a:r>
              <a:rPr lang="de-DE" sz="1200" dirty="0" smtClean="0">
                <a:solidFill>
                  <a:srgbClr val="404040"/>
                </a:solidFill>
              </a:rPr>
              <a:t>Nur fünf Prozent gehen davon aus, von ihrer gesetzlichen Rente gut leben zu können.</a:t>
            </a:r>
          </a:p>
          <a:p>
            <a:pPr marL="177800" lvl="0" indent="-177800">
              <a:lnSpc>
                <a:spcPts val="1700"/>
              </a:lnSpc>
              <a:buClrTx/>
              <a:buFont typeface="Arial" pitchFamily="34" charset="0"/>
              <a:buChar char="•"/>
              <a:defRPr/>
            </a:pPr>
            <a:r>
              <a:rPr lang="de-DE" sz="1200" dirty="0" smtClean="0">
                <a:solidFill>
                  <a:srgbClr val="404040"/>
                </a:solidFill>
              </a:rPr>
              <a:t>Die Bedeutung zusätzlicher Leistungen wie der betrieblichen Altersversorgung steigt. </a:t>
            </a:r>
          </a:p>
          <a:p>
            <a:pPr marL="171450" indent="-171450">
              <a:buClrTx/>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25</a:t>
            </a:fld>
            <a:endParaRPr lang="de-DE"/>
          </a:p>
        </p:txBody>
      </p:sp>
    </p:spTree>
    <p:extLst>
      <p:ext uri="{BB962C8B-B14F-4D97-AF65-F5344CB8AC3E}">
        <p14:creationId xmlns:p14="http://schemas.microsoft.com/office/powerpoint/2010/main" val="2277450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Nur ein Viertel (26 %) sieht sich finanziell in der Lage, private Vorsorge für das Alter zu leisten.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Somit steigt die Bedeutung betrieblicher Altersversorgung, die günstigere Bedingungen als private Altersvorsorge bietet sowie die Beteiligung der Arbeitgeber.</a:t>
            </a: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26</a:t>
            </a:fld>
            <a:endParaRPr lang="de-DE"/>
          </a:p>
        </p:txBody>
      </p:sp>
    </p:spTree>
    <p:extLst>
      <p:ext uri="{BB962C8B-B14F-4D97-AF65-F5344CB8AC3E}">
        <p14:creationId xmlns:p14="http://schemas.microsoft.com/office/powerpoint/2010/main" val="4290134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Entsprechend den Ergebnissen zu möglicher  Arbeit bis zur Regelaltersrente und zu den zu erwartenden Bezügen im Alter sind Ausstiegsmöglichkeiten und AG-finanzierte betriebliche Altersversorgung</a:t>
            </a:r>
            <a:r>
              <a:rPr lang="de-DE" sz="1200" baseline="0" dirty="0" smtClean="0">
                <a:solidFill>
                  <a:srgbClr val="404040"/>
                </a:solidFill>
              </a:rPr>
              <a:t> (</a:t>
            </a:r>
            <a:r>
              <a:rPr lang="de-DE" sz="1200" dirty="0" err="1" smtClean="0">
                <a:solidFill>
                  <a:srgbClr val="404040"/>
                </a:solidFill>
              </a:rPr>
              <a:t>bAV</a:t>
            </a:r>
            <a:r>
              <a:rPr lang="de-DE" sz="1200" dirty="0" smtClean="0">
                <a:solidFill>
                  <a:srgbClr val="404040"/>
                </a:solidFill>
              </a:rPr>
              <a:t>) von hoher Bedeutung.</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de-DE" sz="1200" dirty="0" smtClean="0">
              <a:solidFill>
                <a:srgbClr val="404040"/>
              </a:solidFill>
            </a:endParaRP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27</a:t>
            </a:fld>
            <a:endParaRPr lang="de-DE"/>
          </a:p>
        </p:txBody>
      </p:sp>
    </p:spTree>
    <p:extLst>
      <p:ext uri="{BB962C8B-B14F-4D97-AF65-F5344CB8AC3E}">
        <p14:creationId xmlns:p14="http://schemas.microsoft.com/office/powerpoint/2010/main" val="3376363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Nur eine absolute Minderheit kann sich vorstellen, bis zum Rentenalter zu arbeiten.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dirty="0" smtClean="0">
                <a:solidFill>
                  <a:srgbClr val="404040"/>
                </a:solidFill>
              </a:rPr>
              <a:t>Die Beschäftigten fordern deshalb weiter eine Altersteilzeitregelung. </a:t>
            </a: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28</a:t>
            </a:fld>
            <a:endParaRPr lang="de-DE"/>
          </a:p>
        </p:txBody>
      </p:sp>
    </p:spTree>
    <p:extLst>
      <p:ext uri="{BB962C8B-B14F-4D97-AF65-F5344CB8AC3E}">
        <p14:creationId xmlns:p14="http://schemas.microsoft.com/office/powerpoint/2010/main" val="40475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29</a:t>
            </a:fld>
            <a:endParaRPr lang="de-DE"/>
          </a:p>
        </p:txBody>
      </p:sp>
    </p:spTree>
    <p:extLst>
      <p:ext uri="{BB962C8B-B14F-4D97-AF65-F5344CB8AC3E}">
        <p14:creationId xmlns:p14="http://schemas.microsoft.com/office/powerpoint/2010/main" val="59275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pitchFamily="34" charset="0"/>
                <a:ea typeface="+mn-ea"/>
                <a:cs typeface="Arial" pitchFamily="34" charset="0"/>
              </a:rPr>
              <a:t>Tarifpolitische Konsequenzen aus der Beschäftigtenbefragung</a:t>
            </a:r>
            <a:endParaRPr lang="de-DE" sz="1200" kern="1200" dirty="0" smtClean="0">
              <a:solidFill>
                <a:schemeClr val="tx1"/>
              </a:solidFill>
              <a:effectLst/>
              <a:latin typeface="Arial" pitchFamily="34" charset="0"/>
              <a:ea typeface="+mn-ea"/>
              <a:cs typeface="Arial" pitchFamily="34" charset="0"/>
            </a:endParaRPr>
          </a:p>
          <a:p>
            <a:r>
              <a:rPr lang="de-DE" sz="1200" kern="1200" dirty="0" smtClean="0">
                <a:solidFill>
                  <a:schemeClr val="tx1"/>
                </a:solidFill>
                <a:effectLst/>
                <a:latin typeface="Arial" pitchFamily="34" charset="0"/>
                <a:ea typeface="+mn-ea"/>
                <a:cs typeface="Arial" pitchFamily="34" charset="0"/>
              </a:rPr>
              <a:t> </a:t>
            </a:r>
          </a:p>
          <a:p>
            <a:r>
              <a:rPr lang="de-DE" sz="1200" kern="1200" dirty="0" smtClean="0">
                <a:solidFill>
                  <a:schemeClr val="tx1"/>
                </a:solidFill>
                <a:effectLst/>
                <a:latin typeface="Arial" pitchFamily="34" charset="0"/>
                <a:ea typeface="+mn-ea"/>
                <a:cs typeface="Arial" pitchFamily="34" charset="0"/>
              </a:rPr>
              <a:t>Struktur entlang der Schwerpunktthemen</a:t>
            </a:r>
          </a:p>
          <a:p>
            <a:r>
              <a:rPr lang="de-DE" sz="1200" kern="1200" dirty="0" smtClean="0">
                <a:solidFill>
                  <a:schemeClr val="tx1"/>
                </a:solidFill>
                <a:effectLst/>
                <a:latin typeface="Arial" pitchFamily="34" charset="0"/>
                <a:ea typeface="+mn-ea"/>
                <a:cs typeface="Arial" pitchFamily="34" charset="0"/>
              </a:rPr>
              <a:t> </a:t>
            </a:r>
          </a:p>
          <a:p>
            <a:pPr lvl="0"/>
            <a:r>
              <a:rPr lang="de-DE" sz="1200" kern="1200" dirty="0" smtClean="0">
                <a:solidFill>
                  <a:schemeClr val="tx1"/>
                </a:solidFill>
                <a:effectLst/>
                <a:latin typeface="Arial" pitchFamily="34" charset="0"/>
                <a:ea typeface="+mn-ea"/>
                <a:cs typeface="Arial" pitchFamily="34" charset="0"/>
              </a:rPr>
              <a:t>Arbeitszeit/Flexibilisierung</a:t>
            </a:r>
          </a:p>
          <a:p>
            <a:pPr lvl="0"/>
            <a:r>
              <a:rPr lang="de-DE" sz="1200" kern="1200" dirty="0" smtClean="0">
                <a:solidFill>
                  <a:schemeClr val="tx1"/>
                </a:solidFill>
                <a:effectLst/>
                <a:latin typeface="Arial" pitchFamily="34" charset="0"/>
                <a:ea typeface="+mn-ea"/>
                <a:cs typeface="Arial" pitchFamily="34" charset="0"/>
              </a:rPr>
              <a:t>Vereinbarkeit von Familie und Beruf</a:t>
            </a:r>
          </a:p>
          <a:p>
            <a:pPr lvl="0"/>
            <a:r>
              <a:rPr lang="de-DE" sz="1200" kern="1200" dirty="0" smtClean="0">
                <a:solidFill>
                  <a:schemeClr val="tx1"/>
                </a:solidFill>
                <a:effectLst/>
                <a:latin typeface="Arial" pitchFamily="34" charset="0"/>
                <a:ea typeface="+mn-ea"/>
                <a:cs typeface="Arial" pitchFamily="34" charset="0"/>
              </a:rPr>
              <a:t>Weiterbildung</a:t>
            </a:r>
          </a:p>
          <a:p>
            <a:pPr lvl="0"/>
            <a:r>
              <a:rPr lang="de-DE" sz="1200" kern="1200" dirty="0" smtClean="0">
                <a:solidFill>
                  <a:schemeClr val="tx1"/>
                </a:solidFill>
                <a:effectLst/>
                <a:latin typeface="Arial" pitchFamily="34" charset="0"/>
                <a:ea typeface="+mn-ea"/>
                <a:cs typeface="Arial" pitchFamily="34" charset="0"/>
              </a:rPr>
              <a:t>Alters- und alternsgerechtes Arbeiten</a:t>
            </a:r>
          </a:p>
          <a:p>
            <a:pPr lvl="0"/>
            <a:r>
              <a:rPr lang="de-DE" sz="1200" kern="1200" dirty="0" smtClean="0">
                <a:solidFill>
                  <a:schemeClr val="tx1"/>
                </a:solidFill>
                <a:effectLst/>
                <a:latin typeface="Arial" pitchFamily="34" charset="0"/>
                <a:ea typeface="+mn-ea"/>
                <a:cs typeface="Arial" pitchFamily="34" charset="0"/>
              </a:rPr>
              <a:t>Flexible Übergänge /Alterssicherung</a:t>
            </a:r>
          </a:p>
          <a:p>
            <a:r>
              <a:rPr lang="de-DE" sz="1200" kern="1200" dirty="0" smtClean="0">
                <a:solidFill>
                  <a:schemeClr val="tx1"/>
                </a:solidFill>
                <a:effectLst/>
                <a:latin typeface="Arial" pitchFamily="34" charset="0"/>
                <a:ea typeface="+mn-ea"/>
                <a:cs typeface="Arial" pitchFamily="34" charset="0"/>
              </a:rPr>
              <a:t> </a:t>
            </a:r>
          </a:p>
          <a:p>
            <a:r>
              <a:rPr lang="de-DE" sz="1200" kern="1200" dirty="0" smtClean="0">
                <a:solidFill>
                  <a:schemeClr val="tx1"/>
                </a:solidFill>
                <a:effectLst/>
                <a:latin typeface="Arial" pitchFamily="34" charset="0"/>
                <a:ea typeface="+mn-ea"/>
                <a:cs typeface="Arial" pitchFamily="34" charset="0"/>
              </a:rPr>
              <a:t>Material</a:t>
            </a:r>
          </a:p>
          <a:p>
            <a:r>
              <a:rPr lang="de-DE" sz="1200" kern="1200" dirty="0" smtClean="0">
                <a:solidFill>
                  <a:schemeClr val="tx1"/>
                </a:solidFill>
                <a:effectLst/>
                <a:latin typeface="Arial" pitchFamily="34" charset="0"/>
                <a:ea typeface="+mn-ea"/>
                <a:cs typeface="Arial" pitchFamily="34" charset="0"/>
              </a:rPr>
              <a:t>Ergebnis und Auswertung Beschäftigtenbefragung</a:t>
            </a:r>
          </a:p>
          <a:p>
            <a:pPr lvl="0"/>
            <a:r>
              <a:rPr lang="de-DE" sz="1200" kern="1200" dirty="0" smtClean="0">
                <a:solidFill>
                  <a:schemeClr val="tx1"/>
                </a:solidFill>
                <a:effectLst/>
                <a:latin typeface="Arial" pitchFamily="34" charset="0"/>
                <a:ea typeface="+mn-ea"/>
                <a:cs typeface="Arial" pitchFamily="34" charset="0"/>
              </a:rPr>
              <a:t>Präsentationen aus Tarifkommissionen, betriebspolitischen Tagungen und weiteren Konferenzen</a:t>
            </a:r>
          </a:p>
          <a:p>
            <a:pPr lvl="0"/>
            <a:r>
              <a:rPr lang="de-DE" sz="1200" kern="1200" dirty="0" smtClean="0">
                <a:solidFill>
                  <a:schemeClr val="tx1"/>
                </a:solidFill>
                <a:effectLst/>
                <a:latin typeface="Arial" pitchFamily="34" charset="0"/>
                <a:ea typeface="+mn-ea"/>
                <a:cs typeface="Arial" pitchFamily="34" charset="0"/>
              </a:rPr>
              <a:t>Eigene Materialien</a:t>
            </a:r>
          </a:p>
          <a:p>
            <a:endParaRPr lang="de-DE" sz="1200" kern="1200" dirty="0" smtClean="0">
              <a:solidFill>
                <a:schemeClr val="tx1"/>
              </a:solidFill>
              <a:effectLst/>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3</a:t>
            </a:fld>
            <a:endParaRPr lang="de-DE"/>
          </a:p>
        </p:txBody>
      </p:sp>
    </p:spTree>
    <p:extLst>
      <p:ext uri="{BB962C8B-B14F-4D97-AF65-F5344CB8AC3E}">
        <p14:creationId xmlns:p14="http://schemas.microsoft.com/office/powerpoint/2010/main" val="315964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30</a:t>
            </a:fld>
            <a:endParaRPr lang="de-DE"/>
          </a:p>
        </p:txBody>
      </p:sp>
    </p:spTree>
    <p:extLst>
      <p:ext uri="{BB962C8B-B14F-4D97-AF65-F5344CB8AC3E}">
        <p14:creationId xmlns:p14="http://schemas.microsoft.com/office/powerpoint/2010/main" val="102133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Die ersten drei Antworten betreffen „harte“ Themen der Tarifpolitik</a:t>
            </a:r>
          </a:p>
          <a:p>
            <a:pPr marL="171450" indent="-171450">
              <a:buFont typeface="Arial" pitchFamily="34" charset="0"/>
              <a:buChar char="•"/>
            </a:pPr>
            <a:r>
              <a:rPr lang="de-DE" dirty="0" smtClean="0">
                <a:solidFill>
                  <a:schemeClr val="tx1"/>
                </a:solidFill>
              </a:rPr>
              <a:t>An oberster Stelle der Prioritätenliste der Beschäftigten stehen ein sicheres Beschäftigungsverhältnis und ein ausreichendes Einkommen</a:t>
            </a:r>
          </a:p>
          <a:p>
            <a:pPr marL="171450" indent="-171450">
              <a:buFont typeface="Arial" pitchFamily="34" charset="0"/>
              <a:buChar char="•"/>
            </a:pPr>
            <a:r>
              <a:rPr lang="de-DE" dirty="0" smtClean="0">
                <a:solidFill>
                  <a:schemeClr val="tx1"/>
                </a:solidFill>
              </a:rPr>
              <a:t>Für</a:t>
            </a:r>
            <a:r>
              <a:rPr lang="de-DE" baseline="0" dirty="0" smtClean="0">
                <a:solidFill>
                  <a:schemeClr val="tx1"/>
                </a:solidFill>
              </a:rPr>
              <a:t> 92 Prozent der Befragten spielt die Planbarkeit der Arbeitszeit eine wichtige oder sehr wichtige Rolle</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4</a:t>
            </a:fld>
            <a:endParaRPr lang="de-DE"/>
          </a:p>
        </p:txBody>
      </p:sp>
    </p:spTree>
    <p:extLst>
      <p:ext uri="{BB962C8B-B14F-4D97-AF65-F5344CB8AC3E}">
        <p14:creationId xmlns:p14="http://schemas.microsoft.com/office/powerpoint/2010/main" val="155526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Gut</a:t>
            </a:r>
            <a:r>
              <a:rPr lang="de-DE" baseline="0" dirty="0" smtClean="0">
                <a:solidFill>
                  <a:schemeClr val="tx1"/>
                </a:solidFill>
              </a:rPr>
              <a:t> zwei Drittel der Beschäftigten geben immerhin an, dass sie eine regelmäßige tägliche Arbeitszeit haben. Für 30 Prozent ändert sich </a:t>
            </a:r>
            <a:r>
              <a:rPr lang="de-DE" dirty="0" smtClean="0">
                <a:solidFill>
                  <a:schemeClr val="tx1"/>
                </a:solidFill>
              </a:rPr>
              <a:t>allerdings sogar die tägliche Arbeitszeit kurzfristig auf Anforderungen des Betriebes</a:t>
            </a:r>
            <a:endParaRPr lang="de-DE" baseline="0" dirty="0" smtClean="0">
              <a:solidFill>
                <a:schemeClr val="tx1"/>
              </a:solidFill>
            </a:endParaRPr>
          </a:p>
          <a:p>
            <a:pPr marL="171450" indent="-171450">
              <a:buFont typeface="Arial" pitchFamily="34" charset="0"/>
              <a:buChar char="•"/>
            </a:pPr>
            <a:r>
              <a:rPr lang="de-DE" baseline="0" dirty="0" smtClean="0">
                <a:solidFill>
                  <a:schemeClr val="tx1"/>
                </a:solidFill>
              </a:rPr>
              <a:t>Mehr als die Hälfte fühlt sich gehetzt oder unter Zeitdruck</a:t>
            </a:r>
          </a:p>
          <a:p>
            <a:pPr marL="171450" indent="-171450">
              <a:buFont typeface="Arial" pitchFamily="34" charset="0"/>
              <a:buChar char="•"/>
            </a:pPr>
            <a:r>
              <a:rPr lang="de-DE" dirty="0">
                <a:solidFill>
                  <a:schemeClr val="tx1"/>
                </a:solidFill>
              </a:rPr>
              <a:t>Rund ein Drittel der Beschäftigten empfindet die Arbeit als körperlich sehr belastend</a:t>
            </a:r>
          </a:p>
          <a:p>
            <a:pPr marL="171450" indent="-171450">
              <a:buFont typeface="Arial" pitchFamily="34" charset="0"/>
              <a:buChar char="•"/>
            </a:pPr>
            <a:r>
              <a:rPr lang="de-DE" baseline="0" dirty="0" smtClean="0">
                <a:solidFill>
                  <a:schemeClr val="tx1"/>
                </a:solidFill>
              </a:rPr>
              <a:t>Arbeit außerhalb ihrer regulären Arbeitszeit , z.B. in </a:t>
            </a:r>
            <a:r>
              <a:rPr lang="de-DE" dirty="0">
                <a:solidFill>
                  <a:schemeClr val="tx1"/>
                </a:solidFill>
              </a:rPr>
              <a:t>F</a:t>
            </a:r>
            <a:r>
              <a:rPr lang="de-DE" baseline="0" dirty="0" smtClean="0">
                <a:solidFill>
                  <a:schemeClr val="tx1"/>
                </a:solidFill>
              </a:rPr>
              <a:t>orm von Überstunden oder Wochenendarbeit, leisten (ständig</a:t>
            </a:r>
            <a:r>
              <a:rPr lang="de-DE" dirty="0" smtClean="0">
                <a:solidFill>
                  <a:schemeClr val="tx1"/>
                </a:solidFill>
              </a:rPr>
              <a:t> oder häufig) </a:t>
            </a:r>
            <a:r>
              <a:rPr lang="de-DE" baseline="0" dirty="0" smtClean="0">
                <a:solidFill>
                  <a:schemeClr val="tx1"/>
                </a:solidFill>
              </a:rPr>
              <a:t>22 Prozent der</a:t>
            </a:r>
            <a:r>
              <a:rPr lang="de-DE" dirty="0" smtClean="0">
                <a:solidFill>
                  <a:schemeClr val="tx1"/>
                </a:solidFill>
              </a:rPr>
              <a:t> Beschäftigten.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dirty="0" smtClean="0">
                <a:solidFill>
                  <a:schemeClr val="tx1"/>
                </a:solidFill>
              </a:rPr>
              <a:t>Nur</a:t>
            </a:r>
            <a:r>
              <a:rPr lang="de-DE" baseline="0" dirty="0" smtClean="0">
                <a:solidFill>
                  <a:schemeClr val="tx1"/>
                </a:solidFill>
              </a:rPr>
              <a:t> von zwölf Prozent der Beschäftigten wird permanente Erreichbarkeit erwartet. Dass</a:t>
            </a:r>
            <a:r>
              <a:rPr lang="de-DE" dirty="0" smtClean="0">
                <a:solidFill>
                  <a:schemeClr val="tx1"/>
                </a:solidFill>
              </a:rPr>
              <a:t> dieses Problem eine größere Bedeutung hat, wird anhand der Ergebnisse weiterer Untersuchungen deutlich (vgl. die folgende Folie).</a:t>
            </a:r>
            <a:endParaRPr lang="de-DE" baseline="0" dirty="0" smtClean="0">
              <a:solidFill>
                <a:schemeClr val="tx1"/>
              </a:solidFill>
            </a:endParaRPr>
          </a:p>
          <a:p>
            <a:pPr marL="171450" indent="-171450">
              <a:buFont typeface="Arial" pitchFamily="34" charset="0"/>
              <a:buChar char="•"/>
            </a:pPr>
            <a:endParaRPr lang="de-DE" baseline="0" dirty="0" smtClean="0">
              <a:solidFill>
                <a:schemeClr val="tx1"/>
              </a:solidFill>
            </a:endParaRPr>
          </a:p>
          <a:p>
            <a:pPr marL="171450" indent="-171450">
              <a:buFont typeface="Arial" pitchFamily="34" charset="0"/>
              <a:buChar char="•"/>
            </a:pP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5</a:t>
            </a:fld>
            <a:endParaRPr lang="de-DE"/>
          </a:p>
        </p:txBody>
      </p:sp>
    </p:spTree>
    <p:extLst>
      <p:ext uri="{BB962C8B-B14F-4D97-AF65-F5344CB8AC3E}">
        <p14:creationId xmlns:p14="http://schemas.microsoft.com/office/powerpoint/2010/main" val="161883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Nach einer Umfrage des</a:t>
            </a:r>
            <a:r>
              <a:rPr lang="de-DE" baseline="0" dirty="0" smtClean="0">
                <a:solidFill>
                  <a:schemeClr val="tx1"/>
                </a:solidFill>
              </a:rPr>
              <a:t> Bundesverbandes der</a:t>
            </a:r>
            <a:r>
              <a:rPr lang="de-DE" dirty="0" smtClean="0">
                <a:solidFill>
                  <a:schemeClr val="tx1"/>
                </a:solidFill>
              </a:rPr>
              <a:t> Betriebskrankenkassen sind</a:t>
            </a:r>
            <a:r>
              <a:rPr lang="de-DE" baseline="0" dirty="0" smtClean="0">
                <a:solidFill>
                  <a:schemeClr val="tx1"/>
                </a:solidFill>
              </a:rPr>
              <a:t> deutlich mehr Beschäftigte „freiwillig“ erreichbar</a:t>
            </a:r>
          </a:p>
          <a:p>
            <a:pPr marL="171450" indent="-171450">
              <a:buFont typeface="Arial" pitchFamily="34" charset="0"/>
              <a:buChar char="•"/>
            </a:pPr>
            <a:r>
              <a:rPr lang="de-DE" baseline="0" dirty="0" smtClean="0">
                <a:solidFill>
                  <a:schemeClr val="tx1"/>
                </a:solidFill>
              </a:rPr>
              <a:t>Diese Beschäftigtengruppe stört sich an der</a:t>
            </a:r>
            <a:r>
              <a:rPr lang="de-DE" dirty="0" smtClean="0">
                <a:solidFill>
                  <a:schemeClr val="tx1"/>
                </a:solidFill>
              </a:rPr>
              <a:t> Entwicklung, auch außerhalb der regulären Arbeitszeit erreichbar zu sein, </a:t>
            </a:r>
            <a:r>
              <a:rPr lang="de-DE" baseline="0" dirty="0" smtClean="0">
                <a:solidFill>
                  <a:schemeClr val="tx1"/>
                </a:solidFill>
              </a:rPr>
              <a:t>deutlich weniger als die Beschäftigten, von denen die ständige Verfügbarkeit wirklich erwartet wird</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6</a:t>
            </a:fld>
            <a:endParaRPr lang="de-DE"/>
          </a:p>
        </p:txBody>
      </p:sp>
    </p:spTree>
    <p:extLst>
      <p:ext uri="{BB962C8B-B14F-4D97-AF65-F5344CB8AC3E}">
        <p14:creationId xmlns:p14="http://schemas.microsoft.com/office/powerpoint/2010/main" val="220565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92 Prozent der</a:t>
            </a:r>
            <a:r>
              <a:rPr lang="de-DE" baseline="0" dirty="0" smtClean="0">
                <a:solidFill>
                  <a:schemeClr val="tx1"/>
                </a:solidFill>
              </a:rPr>
              <a:t> Beschäftigten wollen ihr Privatleben nicht durch betriebliche Flexibilität beeinträchtigt sehen</a:t>
            </a:r>
          </a:p>
          <a:p>
            <a:pPr marL="171450" indent="-171450">
              <a:buFont typeface="Arial" pitchFamily="34" charset="0"/>
              <a:buChar char="•"/>
            </a:pPr>
            <a:r>
              <a:rPr lang="de-DE" baseline="0" dirty="0" smtClean="0">
                <a:solidFill>
                  <a:schemeClr val="tx1"/>
                </a:solidFill>
              </a:rPr>
              <a:t>Gleichzeitig sagen aber 78 Prozent der Beschäftigten, dass sie mit Flexibilität gut umgehen können und damit „kein Problem haben“</a:t>
            </a:r>
          </a:p>
          <a:p>
            <a:pPr marL="171450" indent="-171450">
              <a:buFont typeface="Arial" pitchFamily="34" charset="0"/>
              <a:buChar char="•"/>
            </a:pPr>
            <a:r>
              <a:rPr lang="de-DE" baseline="0" dirty="0" smtClean="0">
                <a:solidFill>
                  <a:schemeClr val="tx1"/>
                </a:solidFill>
              </a:rPr>
              <a:t>Damit übereinstimmend </a:t>
            </a:r>
            <a:r>
              <a:rPr lang="de-DE" dirty="0" smtClean="0">
                <a:solidFill>
                  <a:schemeClr val="tx1"/>
                </a:solidFill>
              </a:rPr>
              <a:t>lehnen </a:t>
            </a:r>
            <a:r>
              <a:rPr lang="de-DE" baseline="0" dirty="0" smtClean="0">
                <a:solidFill>
                  <a:schemeClr val="tx1"/>
                </a:solidFill>
              </a:rPr>
              <a:t>31 Prozent der Beschäftigten Flexibilität ab,</a:t>
            </a:r>
            <a:r>
              <a:rPr lang="de-DE" dirty="0" smtClean="0">
                <a:solidFill>
                  <a:schemeClr val="tx1"/>
                </a:solidFill>
              </a:rPr>
              <a:t> weil sie aus deren Sicht vor allem zulasten der Beschäftigten geht</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7</a:t>
            </a:fld>
            <a:endParaRPr lang="de-DE"/>
          </a:p>
        </p:txBody>
      </p:sp>
    </p:spTree>
    <p:extLst>
      <p:ext uri="{BB962C8B-B14F-4D97-AF65-F5344CB8AC3E}">
        <p14:creationId xmlns:p14="http://schemas.microsoft.com/office/powerpoint/2010/main" val="296239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Wenn zeitliche Flexibilität von den Beschäftigten gefordert wird, sind ihnen Gegenleistungen sehr wichtig</a:t>
            </a:r>
          </a:p>
          <a:p>
            <a:pPr marL="171450" indent="-171450">
              <a:buFont typeface="Arial" pitchFamily="34" charset="0"/>
              <a:buChar char="•"/>
            </a:pPr>
            <a:r>
              <a:rPr lang="de-DE" dirty="0" smtClean="0">
                <a:solidFill>
                  <a:schemeClr val="tx1"/>
                </a:solidFill>
              </a:rPr>
              <a:t>Als Gegenleistungen für die geforderte zeitliche Flexibilität erwarten Beschäftigte vor allem Beschäftigungssicherung</a:t>
            </a:r>
          </a:p>
          <a:p>
            <a:pPr marL="171450" indent="-171450">
              <a:buFont typeface="Arial" pitchFamily="34" charset="0"/>
              <a:buChar char="•"/>
            </a:pPr>
            <a:r>
              <a:rPr lang="de-DE" dirty="0" smtClean="0">
                <a:solidFill>
                  <a:schemeClr val="tx1"/>
                </a:solidFill>
              </a:rPr>
              <a:t>Auch kurzfristiger</a:t>
            </a:r>
            <a:r>
              <a:rPr lang="de-DE" baseline="0" dirty="0" smtClean="0">
                <a:solidFill>
                  <a:schemeClr val="tx1"/>
                </a:solidFill>
              </a:rPr>
              <a:t> Freizeitausgleich steht hoch im Kurs</a:t>
            </a:r>
          </a:p>
          <a:p>
            <a:pPr marL="171450" indent="-171450">
              <a:buFont typeface="Arial" pitchFamily="34" charset="0"/>
              <a:buChar char="•"/>
            </a:pPr>
            <a:r>
              <a:rPr lang="de-DE" baseline="0" dirty="0" smtClean="0">
                <a:solidFill>
                  <a:schemeClr val="tx1"/>
                </a:solidFill>
              </a:rPr>
              <a:t>Etwas weniger wichtig, aber auch von mehr als dreiviertel der Beschäftigten gewünscht, ist ein finanzieller Ausgleich und eine bessere Planbarkeit</a:t>
            </a:r>
          </a:p>
          <a:p>
            <a:pPr marL="171450" indent="-171450">
              <a:buFont typeface="Arial" pitchFamily="34" charset="0"/>
              <a:buChar char="•"/>
            </a:pPr>
            <a:r>
              <a:rPr lang="de-DE" baseline="0" dirty="0" smtClean="0">
                <a:solidFill>
                  <a:schemeClr val="tx1"/>
                </a:solidFill>
              </a:rPr>
              <a:t>Die Vereinbarung von Gegenleistungen ist also ein willkommener Ansatz für betriebs-</a:t>
            </a:r>
            <a:r>
              <a:rPr lang="de-DE" dirty="0" smtClean="0">
                <a:solidFill>
                  <a:schemeClr val="tx1"/>
                </a:solidFill>
              </a:rPr>
              <a:t> und </a:t>
            </a:r>
            <a:r>
              <a:rPr lang="de-DE" baseline="0" dirty="0" smtClean="0">
                <a:solidFill>
                  <a:schemeClr val="tx1"/>
                </a:solidFill>
              </a:rPr>
              <a:t>tarifpolitische Regulierung</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604E1046-6DCB-4318-8475-7B0E0D6CDDD6}" type="slidenum">
              <a:rPr lang="de-DE" smtClean="0"/>
              <a:pPr/>
              <a:t>8</a:t>
            </a:fld>
            <a:endParaRPr lang="de-DE"/>
          </a:p>
        </p:txBody>
      </p:sp>
    </p:spTree>
    <p:extLst>
      <p:ext uri="{BB962C8B-B14F-4D97-AF65-F5344CB8AC3E}">
        <p14:creationId xmlns:p14="http://schemas.microsoft.com/office/powerpoint/2010/main" val="119094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solidFill>
                  <a:schemeClr val="tx1"/>
                </a:solidFill>
              </a:rPr>
              <a:t>Fast 80 Prozent haben außerdem den Eindruck, dass die</a:t>
            </a:r>
            <a:r>
              <a:rPr lang="de-DE" baseline="0" dirty="0" smtClean="0">
                <a:solidFill>
                  <a:schemeClr val="tx1"/>
                </a:solidFill>
              </a:rPr>
              <a:t> Arbeitsintensität stark gestiegen ist</a:t>
            </a:r>
          </a:p>
          <a:p>
            <a:pPr marL="171450" indent="-171450">
              <a:buFont typeface="Arial" pitchFamily="34" charset="0"/>
              <a:buChar char="•"/>
            </a:pPr>
            <a:r>
              <a:rPr lang="de-DE" dirty="0" smtClean="0">
                <a:solidFill>
                  <a:schemeClr val="tx1"/>
                </a:solidFill>
              </a:rPr>
              <a:t>Wenn die Arbeitsintensität  in diesem Ausmaß steigt, bleibt dies nicht ohne Auswirkungen auf die Arbeitszeit der Beschäftigten.</a:t>
            </a:r>
            <a:r>
              <a:rPr lang="de-DE" dirty="0">
                <a:solidFill>
                  <a:schemeClr val="tx1"/>
                </a:solidFill>
              </a:rPr>
              <a:t> </a:t>
            </a:r>
            <a:r>
              <a:rPr lang="de-DE" dirty="0" smtClean="0">
                <a:solidFill>
                  <a:schemeClr val="tx1"/>
                </a:solidFill>
              </a:rPr>
              <a:t>Leistungsbedingungen und Arbeitszeit sind zwei Seiten einer Medaille</a:t>
            </a:r>
          </a:p>
        </p:txBody>
      </p:sp>
      <p:sp>
        <p:nvSpPr>
          <p:cNvPr id="4" name="Foliennummernplatzhalter 3"/>
          <p:cNvSpPr>
            <a:spLocks noGrp="1"/>
          </p:cNvSpPr>
          <p:nvPr>
            <p:ph type="sldNum" sz="quarter" idx="10"/>
          </p:nvPr>
        </p:nvSpPr>
        <p:spPr/>
        <p:txBody>
          <a:bodyPr/>
          <a:lstStyle/>
          <a:p>
            <a:fld id="{604E1046-6DCB-4318-8475-7B0E0D6CDDD6}" type="slidenum">
              <a:rPr lang="de-DE" smtClean="0"/>
              <a:pPr/>
              <a:t>9</a:t>
            </a:fld>
            <a:endParaRPr lang="de-DE"/>
          </a:p>
        </p:txBody>
      </p:sp>
    </p:spTree>
    <p:extLst>
      <p:ext uri="{BB962C8B-B14F-4D97-AF65-F5344CB8AC3E}">
        <p14:creationId xmlns:p14="http://schemas.microsoft.com/office/powerpoint/2010/main" val="194026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23565" name="Rectangle 13"/>
          <p:cNvSpPr>
            <a:spLocks noChangeArrowheads="1"/>
          </p:cNvSpPr>
          <p:nvPr userDrawn="1"/>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5" name="Rectangle 3"/>
          <p:cNvSpPr>
            <a:spLocks noChangeArrowheads="1"/>
          </p:cNvSpPr>
          <p:nvPr userDrawn="1"/>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4"/>
          <p:cNvSpPr>
            <a:spLocks noGrp="1" noChangeArrowheads="1"/>
          </p:cNvSpPr>
          <p:nvPr>
            <p:ph type="ctrTitle"/>
          </p:nvPr>
        </p:nvSpPr>
        <p:spPr>
          <a:xfrm>
            <a:off x="515442" y="1065186"/>
            <a:ext cx="7200000" cy="540000"/>
          </a:xfrm>
        </p:spPr>
        <p:txBody>
          <a:bodyPr/>
          <a:lstStyle>
            <a:lvl1pPr>
              <a:lnSpc>
                <a:spcPts val="1600"/>
              </a:lnSpc>
              <a:defRPr sz="1600">
                <a:solidFill>
                  <a:schemeClr val="tx1"/>
                </a:solidFill>
              </a:defRPr>
            </a:lvl1pPr>
          </a:lstStyle>
          <a:p>
            <a:pPr lvl="0"/>
            <a:r>
              <a:rPr lang="de-DE" noProof="0" smtClean="0"/>
              <a:t>Titelmasterformat durch Klicken bearbeiten</a:t>
            </a:r>
            <a:endParaRPr lang="de-DE" noProof="0" dirty="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Formatvorlage des Untertitelmasters durch Klicken bearbeiten</a:t>
            </a:r>
          </a:p>
        </p:txBody>
      </p:sp>
      <p:sp>
        <p:nvSpPr>
          <p:cNvPr id="23560" name="Text Box 8"/>
          <p:cNvSpPr txBox="1">
            <a:spLocks noChangeArrowheads="1"/>
          </p:cNvSpPr>
          <p:nvPr userDrawn="1"/>
        </p:nvSpPr>
        <p:spPr bwMode="auto">
          <a:xfrm>
            <a:off x="7613650" y="800100"/>
            <a:ext cx="554639" cy="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smtClean="0"/>
              <a:t>Vorstand</a:t>
            </a:r>
            <a:endParaRPr lang="de-DE" sz="1000" b="1" dirty="0"/>
          </a:p>
        </p:txBody>
      </p:sp>
      <p:sp>
        <p:nvSpPr>
          <p:cNvPr id="23561" name="Line 9"/>
          <p:cNvSpPr>
            <a:spLocks noChangeShapeType="1"/>
          </p:cNvSpPr>
          <p:nvPr userDrawn="1"/>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7" name="Rectangle 15"/>
          <p:cNvSpPr>
            <a:spLocks noChangeArrowheads="1"/>
          </p:cNvSpPr>
          <p:nvPr userDrawn="1"/>
        </p:nvSpPr>
        <p:spPr bwMode="auto">
          <a:xfrm>
            <a:off x="503238" y="1619250"/>
            <a:ext cx="8677275"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 name="Picture 2" descr="C:\Users\stieberc\Desktop\Logo_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1619250" y="1484784"/>
            <a:ext cx="7200000" cy="540000"/>
          </a:xfrm>
        </p:spPr>
        <p:txBody>
          <a:bodyPr/>
          <a:lstStyle/>
          <a:p>
            <a:r>
              <a:rPr lang="de-DE" smtClean="0"/>
              <a:t>Titelmasterformat durch Klicken bearbeiten</a:t>
            </a:r>
            <a:endParaRPr lang="de-DE" dirty="0"/>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7" name="Textplatzhalter 6"/>
          <p:cNvSpPr>
            <a:spLocks noGrp="1"/>
          </p:cNvSpPr>
          <p:nvPr>
            <p:ph type="body" sz="quarter" idx="12"/>
          </p:nvPr>
        </p:nvSpPr>
        <p:spPr>
          <a:xfrm>
            <a:off x="1619250" y="2348880"/>
            <a:ext cx="7201172" cy="40011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spTree>
    <p:extLst>
      <p:ext uri="{BB962C8B-B14F-4D97-AF65-F5344CB8AC3E}">
        <p14:creationId xmlns:p14="http://schemas.microsoft.com/office/powerpoint/2010/main" val="101159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Tex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1619251" y="2338388"/>
            <a:ext cx="3456806" cy="398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6" name="Inhaltsplatzhalter 2"/>
          <p:cNvSpPr>
            <a:spLocks noGrp="1"/>
          </p:cNvSpPr>
          <p:nvPr>
            <p:ph idx="12"/>
          </p:nvPr>
        </p:nvSpPr>
        <p:spPr>
          <a:xfrm>
            <a:off x="5292080" y="2348880"/>
            <a:ext cx="3456806" cy="398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spTree>
    <p:extLst>
      <p:ext uri="{BB962C8B-B14F-4D97-AF65-F5344CB8AC3E}">
        <p14:creationId xmlns:p14="http://schemas.microsoft.com/office/powerpoint/2010/main" val="301363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spTree>
    <p:extLst>
      <p:ext uri="{BB962C8B-B14F-4D97-AF65-F5344CB8AC3E}">
        <p14:creationId xmlns:p14="http://schemas.microsoft.com/office/powerpoint/2010/main" val="25467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Freifläch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dirty="0">
              <a:solidFill>
                <a:schemeClr val="tx1"/>
              </a:solidFill>
            </a:endParaRPr>
          </a:p>
        </p:txBody>
      </p:sp>
      <p:sp>
        <p:nvSpPr>
          <p:cNvPr id="5"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spTree>
    <p:extLst>
      <p:ext uri="{BB962C8B-B14F-4D97-AF65-F5344CB8AC3E}">
        <p14:creationId xmlns:p14="http://schemas.microsoft.com/office/powerpoint/2010/main" val="25913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619250" y="1619250"/>
            <a:ext cx="7200000" cy="540000"/>
          </a:xfrm>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dirty="0">
              <a:solidFill>
                <a:schemeClr val="tx1"/>
              </a:solidFill>
            </a:endParaRPr>
          </a:p>
        </p:txBody>
      </p:sp>
      <p:sp>
        <p:nvSpPr>
          <p:cNvPr id="5"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8" name="Diagrammplatzhalter 7"/>
          <p:cNvSpPr>
            <a:spLocks noGrp="1"/>
          </p:cNvSpPr>
          <p:nvPr>
            <p:ph type="chart" sz="quarter" idx="12"/>
          </p:nvPr>
        </p:nvSpPr>
        <p:spPr>
          <a:xfrm>
            <a:off x="1619250" y="2420888"/>
            <a:ext cx="7273230" cy="3960440"/>
          </a:xfrm>
        </p:spPr>
        <p:txBody>
          <a:bodyPr/>
          <a:lstStyle>
            <a:lvl1pPr marL="0" indent="0">
              <a:buFontTx/>
              <a:buNone/>
              <a:defRPr/>
            </a:lvl1pPr>
          </a:lstStyle>
          <a:p>
            <a:r>
              <a:rPr lang="de-DE" smtClean="0"/>
              <a:t>Diagramm durch Klicken auf Symbol hinzufügen</a:t>
            </a:r>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spTree>
    <p:extLst>
      <p:ext uri="{BB962C8B-B14F-4D97-AF65-F5344CB8AC3E}">
        <p14:creationId xmlns:p14="http://schemas.microsoft.com/office/powerpoint/2010/main" val="384538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3" name="Fußzeilenplatzhalter 4"/>
          <p:cNvSpPr>
            <a:spLocks noGrp="1"/>
          </p:cNvSpPr>
          <p:nvPr>
            <p:ph type="ftr" sz="quarter" idx="11"/>
          </p:nvPr>
        </p:nvSpPr>
        <p:spPr>
          <a:xfrm>
            <a:off x="184150" y="6589713"/>
            <a:ext cx="860813" cy="153888"/>
          </a:xfrm>
        </p:spPr>
        <p:txBody>
          <a:bodyPr/>
          <a:lstStyle>
            <a:lvl1pPr>
              <a:defRPr/>
            </a:lvl1pPr>
          </a:lstStyle>
          <a:p>
            <a:r>
              <a:rPr lang="de-DE" dirty="0" smtClean="0"/>
              <a:t>FB Tarifpolitik</a:t>
            </a:r>
            <a:endParaRPr lang="de-DE" dirty="0"/>
          </a:p>
        </p:txBody>
      </p:sp>
      <p:sp>
        <p:nvSpPr>
          <p:cNvPr id="7"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‹Nr.›</a:t>
            </a:fld>
            <a:endParaRPr lang="de-DE" dirty="0">
              <a:solidFill>
                <a:schemeClr val="tx1"/>
              </a:solidFill>
            </a:endParaRPr>
          </a:p>
        </p:txBody>
      </p:sp>
    </p:spTree>
    <p:extLst>
      <p:ext uri="{BB962C8B-B14F-4D97-AF65-F5344CB8AC3E}">
        <p14:creationId xmlns:p14="http://schemas.microsoft.com/office/powerpoint/2010/main" val="165986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Tx/>
              <a:buNone/>
            </a:pPr>
            <a:endParaRPr lang="de-DE">
              <a:latin typeface="Times" charset="0"/>
            </a:endParaRPr>
          </a:p>
        </p:txBody>
      </p:sp>
      <p:sp>
        <p:nvSpPr>
          <p:cNvPr id="1042"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1619250" y="1484784"/>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1619250" y="2338388"/>
            <a:ext cx="7197725"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030" name="Rectangle 6"/>
          <p:cNvSpPr>
            <a:spLocks noGrp="1" noChangeArrowheads="1"/>
          </p:cNvSpPr>
          <p:nvPr>
            <p:ph type="sldNum" sz="quarter" idx="4"/>
          </p:nvPr>
        </p:nvSpPr>
        <p:spPr bwMode="auto">
          <a:xfrm>
            <a:off x="8582025" y="6589713"/>
            <a:ext cx="234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fld id="{568E1DE0-F549-45DE-B7A4-3ABD08E80195}" type="slidenum">
              <a:rPr lang="de-DE"/>
              <a:pPr/>
              <a:t>‹Nr.›</a:t>
            </a:fld>
            <a:endParaRPr lang="de-DE">
              <a:solidFill>
                <a:schemeClr val="tx1"/>
              </a:solidFill>
            </a:endParaRPr>
          </a:p>
        </p:txBody>
      </p:sp>
      <p:sp>
        <p:nvSpPr>
          <p:cNvPr id="1043" name="Text Box 19"/>
          <p:cNvSpPr txBox="1">
            <a:spLocks noChangeArrowheads="1"/>
          </p:cNvSpPr>
          <p:nvPr/>
        </p:nvSpPr>
        <p:spPr bwMode="auto">
          <a:xfrm>
            <a:off x="7613650" y="800100"/>
            <a:ext cx="554639" cy="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smtClean="0">
                <a:solidFill>
                  <a:schemeClr val="bg1"/>
                </a:solidFill>
              </a:rPr>
              <a:t>Vorstand</a:t>
            </a:r>
            <a:endParaRPr lang="de-DE" sz="1000" b="1" dirty="0">
              <a:solidFill>
                <a:schemeClr val="bg1"/>
              </a:solidFill>
            </a:endParaRPr>
          </a:p>
        </p:txBody>
      </p:sp>
      <p:sp>
        <p:nvSpPr>
          <p:cNvPr id="1045"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5"/>
          <p:cNvSpPr>
            <a:spLocks noGrp="1" noChangeArrowheads="1"/>
          </p:cNvSpPr>
          <p:nvPr>
            <p:ph type="ftr" sz="quarter" idx="3"/>
          </p:nvPr>
        </p:nvSpPr>
        <p:spPr bwMode="auto">
          <a:xfrm>
            <a:off x="184150" y="6589713"/>
            <a:ext cx="860813" cy="153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r>
              <a:rPr lang="de-DE" dirty="0" smtClean="0"/>
              <a:t>FB Tarifpolitik</a:t>
            </a:r>
            <a:endParaRPr lang="de-DE" dirty="0"/>
          </a:p>
        </p:txBody>
      </p:sp>
      <p:sp>
        <p:nvSpPr>
          <p:cNvPr id="2"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19.02.2014</a:t>
            </a:fld>
            <a:endParaRPr lang="de-DE" dirty="0"/>
          </a:p>
        </p:txBody>
      </p:sp>
      <p:pic>
        <p:nvPicPr>
          <p:cNvPr id="12" name="Picture 2" descr="C:\Users\stieberc\Desktop\Logo_pp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1" r:id="rId4"/>
    <p:sldLayoutId id="2147483655" r:id="rId5"/>
    <p:sldLayoutId id="2147483650" r:id="rId6"/>
    <p:sldLayoutId id="2147483656" r:id="rId7"/>
  </p:sldLayoutIdLst>
  <p:hf hdr="0" dt="0"/>
  <p:txStyles>
    <p:title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p:titleStyle>
    <p:bodyStyle>
      <a:lvl1pPr marL="254000" indent="-254000" algn="l" rtl="0" eaLnBrk="1" fontAlgn="base" hangingPunct="1">
        <a:lnSpc>
          <a:spcPts val="2200"/>
        </a:lnSpc>
        <a:spcBef>
          <a:spcPts val="1400"/>
        </a:spcBef>
        <a:spcAft>
          <a:spcPct val="0"/>
        </a:spcAft>
        <a:buSzPct val="120000"/>
        <a:buFont typeface="Times" charset="0"/>
        <a:buBlip>
          <a:blip r:embed="rId10"/>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Funktionsbereich Tarifpolitik</a:t>
            </a:r>
            <a:endParaRPr lang="de-DE" sz="2400" dirty="0">
              <a:solidFill>
                <a:srgbClr val="FF0000"/>
              </a:solidFill>
            </a:endParaRPr>
          </a:p>
        </p:txBody>
      </p:sp>
      <p:sp>
        <p:nvSpPr>
          <p:cNvPr id="3" name="Untertitel 2"/>
          <p:cNvSpPr>
            <a:spLocks noGrp="1"/>
          </p:cNvSpPr>
          <p:nvPr>
            <p:ph type="subTitle" idx="1"/>
          </p:nvPr>
        </p:nvSpPr>
        <p:spPr>
          <a:xfrm>
            <a:off x="503238" y="5397500"/>
            <a:ext cx="8558212" cy="1392238"/>
          </a:xfrm>
        </p:spPr>
        <p:txBody>
          <a:bodyPr/>
          <a:lstStyle/>
          <a:p>
            <a:pPr lvl="0"/>
            <a:r>
              <a:rPr lang="de-DE" sz="2800" dirty="0"/>
              <a:t>Tarifpolitische Konsequenzen </a:t>
            </a:r>
            <a:r>
              <a:rPr lang="de-DE" sz="2800" dirty="0" smtClean="0"/>
              <a:t/>
            </a:r>
            <a:br>
              <a:rPr lang="de-DE" sz="2800" dirty="0" smtClean="0"/>
            </a:br>
            <a:r>
              <a:rPr lang="de-DE" sz="2800" dirty="0" smtClean="0"/>
              <a:t>aus </a:t>
            </a:r>
            <a:r>
              <a:rPr lang="de-DE" sz="2800" dirty="0"/>
              <a:t>der </a:t>
            </a:r>
            <a:r>
              <a:rPr lang="de-DE" sz="2800" dirty="0" smtClean="0"/>
              <a:t>Beschäftigtenbefragung</a:t>
            </a:r>
            <a:br>
              <a:rPr lang="de-DE" sz="2800" dirty="0" smtClean="0"/>
            </a:br>
            <a:r>
              <a:rPr lang="de-DE" sz="900" b="0" dirty="0" smtClean="0">
                <a:solidFill>
                  <a:srgbClr val="F3F3F3"/>
                </a:solidFill>
              </a:rPr>
              <a:t>Sitzung der Tarifkommission  (MuE) NRW, 19. Februar 2014, Sprockhövel</a:t>
            </a:r>
            <a:endParaRPr lang="de-DE" sz="900" b="0" dirty="0">
              <a:solidFill>
                <a:srgbClr val="F3F3F3"/>
              </a:solidFill>
            </a:endParaRPr>
          </a:p>
          <a:p>
            <a:endParaRPr lang="de-DE" sz="2800"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2340547" y="1688928"/>
            <a:ext cx="6695949" cy="347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29" y="1628800"/>
            <a:ext cx="22367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11"/>
          <p:cNvSpPr txBox="1">
            <a:spLocks noChangeArrowheads="1"/>
          </p:cNvSpPr>
          <p:nvPr/>
        </p:nvSpPr>
        <p:spPr bwMode="auto">
          <a:xfrm rot="-5400000">
            <a:off x="-482600" y="6178550"/>
            <a:ext cx="112871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266700"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Lst>
              <a:defRPr sz="2400">
                <a:solidFill>
                  <a:schemeClr val="tx1"/>
                </a:solidFill>
                <a:latin typeface="Arial" charset="0"/>
                <a:ea typeface="ＭＳ Ｐゴシック" charset="0"/>
              </a:defRPr>
            </a:lvl2pPr>
            <a:lvl3pPr marL="1143000" indent="-228600" eaLnBrk="0" hangingPunct="0">
              <a:tabLst>
                <a:tab pos="266700" algn="l"/>
              </a:tabLst>
              <a:defRPr sz="2400">
                <a:solidFill>
                  <a:schemeClr val="tx1"/>
                </a:solidFill>
                <a:latin typeface="Arial" charset="0"/>
                <a:ea typeface="ＭＳ Ｐゴシック" charset="0"/>
              </a:defRPr>
            </a:lvl3pPr>
            <a:lvl4pPr marL="1600200" indent="-228600" eaLnBrk="0" hangingPunct="0">
              <a:tabLst>
                <a:tab pos="266700" algn="l"/>
              </a:tabLst>
              <a:defRPr sz="2400">
                <a:solidFill>
                  <a:schemeClr val="tx1"/>
                </a:solidFill>
                <a:latin typeface="Arial" charset="0"/>
                <a:ea typeface="ＭＳ Ｐゴシック" charset="0"/>
              </a:defRPr>
            </a:lvl4pPr>
            <a:lvl5pPr marL="2057400" indent="-228600" eaLnBrk="0" hangingPunct="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r>
              <a:rPr lang="de-DE" sz="600" dirty="0"/>
              <a:t>Foto: </a:t>
            </a:r>
            <a:r>
              <a:rPr lang="de-DE" sz="600" dirty="0">
                <a:solidFill>
                  <a:srgbClr val="000000"/>
                </a:solidFill>
                <a:cs typeface="Arial" charset="0"/>
              </a:rPr>
              <a:t>F1online / Imagebroker</a:t>
            </a:r>
            <a:endParaRPr lang="de-DE" sz="600" dirty="0"/>
          </a:p>
        </p:txBody>
      </p:sp>
    </p:spTree>
    <p:extLst>
      <p:ext uri="{BB962C8B-B14F-4D97-AF65-F5344CB8AC3E}">
        <p14:creationId xmlns:p14="http://schemas.microsoft.com/office/powerpoint/2010/main" val="44043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xfrm>
            <a:off x="192755" y="427022"/>
            <a:ext cx="6490480" cy="410485"/>
          </a:xfrm>
        </p:spPr>
        <p:txBody>
          <a:bodyPr/>
          <a:lstStyle/>
          <a:p>
            <a:fld id="{37D64997-12B8-4B92-8586-39D430AF88F2}" type="slidenum">
              <a:rPr lang="de-DE" smtClean="0"/>
              <a:pPr/>
              <a:t>10</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7" name="Textfeld 20"/>
          <p:cNvSpPr txBox="1">
            <a:spLocks noChangeArrowheads="1"/>
          </p:cNvSpPr>
          <p:nvPr/>
        </p:nvSpPr>
        <p:spPr bwMode="auto">
          <a:xfrm>
            <a:off x="323462" y="410961"/>
            <a:ext cx="4034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Vereinbarkeit</a:t>
            </a:r>
            <a:endParaRPr lang="de-DE" sz="2400" b="1" dirty="0">
              <a:solidFill>
                <a:schemeClr val="bg1"/>
              </a:solidFill>
              <a:latin typeface="+mj-lt"/>
            </a:endParaRPr>
          </a:p>
        </p:txBody>
      </p:sp>
      <p:sp>
        <p:nvSpPr>
          <p:cNvPr id="9" name="Rechteck 17"/>
          <p:cNvSpPr>
            <a:spLocks noChangeArrowheads="1"/>
          </p:cNvSpPr>
          <p:nvPr/>
        </p:nvSpPr>
        <p:spPr bwMode="auto">
          <a:xfrm>
            <a:off x="344380" y="1315368"/>
            <a:ext cx="802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None/>
              <a:defRPr/>
            </a:pPr>
            <a:r>
              <a:rPr lang="de-DE" sz="2100" dirty="0">
                <a:solidFill>
                  <a:srgbClr val="404040"/>
                </a:solidFill>
              </a:rPr>
              <a:t>Inwieweit stimmen Sie den folgenden Aussagen hinsichtlich der </a:t>
            </a:r>
            <a:r>
              <a:rPr lang="de-DE" sz="2100" b="1" dirty="0">
                <a:solidFill>
                  <a:srgbClr val="404040"/>
                </a:solidFill>
              </a:rPr>
              <a:t>Vereinbarkeit von Arbeit und Privatleben </a:t>
            </a:r>
            <a:r>
              <a:rPr lang="de-DE" sz="2100" dirty="0">
                <a:solidFill>
                  <a:srgbClr val="404040"/>
                </a:solidFill>
              </a:rPr>
              <a:t>zu</a:t>
            </a:r>
            <a:r>
              <a:rPr lang="de-DE" sz="2100" dirty="0" smtClean="0">
                <a:solidFill>
                  <a:srgbClr val="404040"/>
                </a:solidFill>
              </a:rPr>
              <a:t>?</a:t>
            </a:r>
            <a:endParaRPr lang="de-DE" sz="2100" dirty="0">
              <a:solidFill>
                <a:srgbClr val="404040"/>
              </a:solidFill>
            </a:endParaRPr>
          </a:p>
        </p:txBody>
      </p:sp>
      <p:graphicFrame>
        <p:nvGraphicFramePr>
          <p:cNvPr id="14" name="Diagramm 13"/>
          <p:cNvGraphicFramePr>
            <a:graphicFrameLocks/>
          </p:cNvGraphicFramePr>
          <p:nvPr>
            <p:extLst>
              <p:ext uri="{D42A27DB-BD31-4B8C-83A1-F6EECF244321}">
                <p14:modId xmlns:p14="http://schemas.microsoft.com/office/powerpoint/2010/main" val="2230551127"/>
              </p:ext>
            </p:extLst>
          </p:nvPr>
        </p:nvGraphicFramePr>
        <p:xfrm>
          <a:off x="323461" y="2016000"/>
          <a:ext cx="8278159" cy="437839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feld 16"/>
          <p:cNvSpPr txBox="1"/>
          <p:nvPr/>
        </p:nvSpPr>
        <p:spPr>
          <a:xfrm>
            <a:off x="8128608" y="3328094"/>
            <a:ext cx="1389460"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82 %</a:t>
            </a:r>
            <a:endParaRPr lang="de-DE" sz="2000" b="1" dirty="0">
              <a:solidFill>
                <a:srgbClr val="002060"/>
              </a:solidFill>
            </a:endParaRPr>
          </a:p>
        </p:txBody>
      </p:sp>
      <p:sp>
        <p:nvSpPr>
          <p:cNvPr id="18" name="Textfeld 17"/>
          <p:cNvSpPr txBox="1"/>
          <p:nvPr/>
        </p:nvSpPr>
        <p:spPr>
          <a:xfrm>
            <a:off x="8128608" y="3831189"/>
            <a:ext cx="1389460"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78 %</a:t>
            </a:r>
            <a:endParaRPr lang="de-DE" sz="2000" b="1" dirty="0">
              <a:solidFill>
                <a:srgbClr val="002060"/>
              </a:solidFill>
            </a:endParaRPr>
          </a:p>
        </p:txBody>
      </p:sp>
      <p:sp>
        <p:nvSpPr>
          <p:cNvPr id="19" name="Textfeld 18"/>
          <p:cNvSpPr txBox="1"/>
          <p:nvPr/>
        </p:nvSpPr>
        <p:spPr>
          <a:xfrm>
            <a:off x="8128608" y="4329413"/>
            <a:ext cx="1389460"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33 %</a:t>
            </a:r>
            <a:endParaRPr lang="de-DE" sz="2000" b="1" dirty="0">
              <a:solidFill>
                <a:srgbClr val="002060"/>
              </a:solidFill>
            </a:endParaRPr>
          </a:p>
        </p:txBody>
      </p:sp>
      <p:sp>
        <p:nvSpPr>
          <p:cNvPr id="20" name="Textfeld 19"/>
          <p:cNvSpPr txBox="1"/>
          <p:nvPr/>
        </p:nvSpPr>
        <p:spPr>
          <a:xfrm>
            <a:off x="8141840" y="2835009"/>
            <a:ext cx="1389460" cy="363736"/>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78 %</a:t>
            </a:r>
            <a:endParaRPr lang="de-DE" sz="2000" b="1" dirty="0">
              <a:solidFill>
                <a:srgbClr val="002060"/>
              </a:solidFill>
            </a:endParaRPr>
          </a:p>
        </p:txBody>
      </p:sp>
      <p:sp>
        <p:nvSpPr>
          <p:cNvPr id="21" name="Rechteck 20"/>
          <p:cNvSpPr/>
          <p:nvPr/>
        </p:nvSpPr>
        <p:spPr bwMode="auto">
          <a:xfrm>
            <a:off x="323462" y="3300797"/>
            <a:ext cx="7200866" cy="475799"/>
          </a:xfrm>
          <a:prstGeom prst="rect">
            <a:avLst/>
          </a:prstGeom>
          <a:noFill/>
          <a:ln w="4127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2" name="Foliennummernplatzhalter 2"/>
          <p:cNvSpPr txBox="1">
            <a:spLocks/>
          </p:cNvSpPr>
          <p:nvPr/>
        </p:nvSpPr>
        <p:spPr bwMode="auto">
          <a:xfrm>
            <a:off x="8601620" y="6596010"/>
            <a:ext cx="234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de-DE"/>
            </a:defPPr>
            <a:lvl1pPr algn="r" rtl="0" eaLnBrk="0" fontAlgn="base" hangingPunct="0">
              <a:lnSpc>
                <a:spcPts val="1200"/>
              </a:lnSpc>
              <a:spcBef>
                <a:spcPct val="0"/>
              </a:spcBef>
              <a:spcAft>
                <a:spcPct val="0"/>
              </a:spcAft>
              <a:buFontTx/>
              <a:buNone/>
              <a:defRPr sz="900" b="1" kern="1200">
                <a:solidFill>
                  <a:schemeClr val="bg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37D64997-12B8-4B92-8586-39D430AF88F2}" type="slidenum">
              <a:rPr lang="de-DE" smtClean="0"/>
              <a:pPr/>
              <a:t>10</a:t>
            </a:fld>
            <a:endParaRPr lang="de-DE" dirty="0">
              <a:solidFill>
                <a:schemeClr val="tx1"/>
              </a:solidFill>
            </a:endParaRPr>
          </a:p>
        </p:txBody>
      </p:sp>
    </p:spTree>
    <p:extLst>
      <p:ext uri="{BB962C8B-B14F-4D97-AF65-F5344CB8AC3E}">
        <p14:creationId xmlns:p14="http://schemas.microsoft.com/office/powerpoint/2010/main" val="163137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45" y="3009964"/>
            <a:ext cx="8595111" cy="108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89" y="1274194"/>
            <a:ext cx="8595111" cy="186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0"/>
          </p:nvPr>
        </p:nvSpPr>
        <p:spPr/>
        <p:txBody>
          <a:bodyPr/>
          <a:lstStyle/>
          <a:p>
            <a:fld id="{37D64997-12B8-4B92-8586-39D430AF88F2}" type="slidenum">
              <a:rPr lang="de-DE" smtClean="0"/>
              <a:pPr/>
              <a:t>11</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dirty="0" smtClean="0"/>
              <a:t>FB Tarifpolitik</a:t>
            </a:r>
            <a:endParaRPr lang="de-DE" dirty="0"/>
          </a:p>
        </p:txBody>
      </p:sp>
      <p:sp>
        <p:nvSpPr>
          <p:cNvPr id="16" name="Textfeld 20"/>
          <p:cNvSpPr txBox="1">
            <a:spLocks noChangeArrowheads="1"/>
          </p:cNvSpPr>
          <p:nvPr/>
        </p:nvSpPr>
        <p:spPr bwMode="auto">
          <a:xfrm>
            <a:off x="323462" y="410961"/>
            <a:ext cx="4050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Vereinbarkeit </a:t>
            </a:r>
            <a:endParaRPr lang="de-DE" sz="2400" b="1" dirty="0">
              <a:solidFill>
                <a:schemeClr val="bg1"/>
              </a:solidFill>
              <a:latin typeface="+mj-lt"/>
            </a:endParaRPr>
          </a:p>
        </p:txBody>
      </p:sp>
      <p:sp>
        <p:nvSpPr>
          <p:cNvPr id="7" name="Rectangle 3"/>
          <p:cNvSpPr>
            <a:spLocks noGrp="1" noChangeArrowheads="1"/>
          </p:cNvSpPr>
          <p:nvPr>
            <p:ph idx="1"/>
          </p:nvPr>
        </p:nvSpPr>
        <p:spPr>
          <a:xfrm>
            <a:off x="899592" y="1484784"/>
            <a:ext cx="7197725" cy="779545"/>
          </a:xfrm>
        </p:spPr>
        <p:txBody>
          <a:bodyPr/>
          <a:lstStyle/>
          <a:p>
            <a:pPr eaLnBrk="1" hangingPunct="1"/>
            <a:r>
              <a:rPr lang="de-DE" dirty="0" smtClean="0"/>
              <a:t>Anpassung der Arbeitszeit  an private Bedürfnisse</a:t>
            </a:r>
            <a:br>
              <a:rPr lang="de-DE" dirty="0" smtClean="0"/>
            </a:br>
            <a:r>
              <a:rPr lang="de-DE" b="0" dirty="0" smtClean="0"/>
              <a:t>(Unterschied m/w)</a:t>
            </a:r>
            <a:endParaRPr lang="de-DE" dirty="0" smtClean="0"/>
          </a:p>
          <a:p>
            <a:pPr marL="0" indent="0" eaLnBrk="1" hangingPunct="1">
              <a:buNone/>
            </a:pPr>
            <a:endParaRPr lang="de-DE" dirty="0" smtClean="0"/>
          </a:p>
        </p:txBody>
      </p:sp>
      <p:sp>
        <p:nvSpPr>
          <p:cNvPr id="6" name="Textfeld 5"/>
          <p:cNvSpPr txBox="1"/>
          <p:nvPr/>
        </p:nvSpPr>
        <p:spPr>
          <a:xfrm>
            <a:off x="8691015" y="3009964"/>
            <a:ext cx="307777" cy="3170099"/>
          </a:xfrm>
          <a:prstGeom prst="rect">
            <a:avLst/>
          </a:prstGeom>
          <a:noFill/>
          <a:ln>
            <a:noFill/>
          </a:ln>
        </p:spPr>
        <p:txBody>
          <a:bodyPr vert="vert270" wrap="square" rtlCol="0">
            <a:spAutoFit/>
          </a:bodyPr>
          <a:lstStyle/>
          <a:p>
            <a:pPr>
              <a:buNone/>
            </a:pPr>
            <a:r>
              <a:rPr lang="de-DE" sz="800" dirty="0" smtClean="0"/>
              <a:t>Quelle: Ressort Frauen- und Gleichstellungspolitik</a:t>
            </a:r>
          </a:p>
        </p:txBody>
      </p:sp>
      <p:sp>
        <p:nvSpPr>
          <p:cNvPr id="14" name="Rectangle 3"/>
          <p:cNvSpPr txBox="1">
            <a:spLocks noChangeArrowheads="1"/>
          </p:cNvSpPr>
          <p:nvPr/>
        </p:nvSpPr>
        <p:spPr bwMode="auto">
          <a:xfrm>
            <a:off x="905349" y="3980358"/>
            <a:ext cx="7917498" cy="77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5"/>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r>
              <a:rPr lang="de-DE" sz="1800" dirty="0"/>
              <a:t>(Alternierende) Telearbeit für Frauen und </a:t>
            </a:r>
            <a:r>
              <a:rPr lang="de-DE" sz="1800" dirty="0" smtClean="0"/>
              <a:t>Männer</a:t>
            </a:r>
          </a:p>
        </p:txBody>
      </p: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14" y="5141461"/>
            <a:ext cx="8416870" cy="7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178" y="4558325"/>
            <a:ext cx="8418618" cy="589413"/>
          </a:xfrm>
          <a:prstGeom prst="rect">
            <a:avLst/>
          </a:prstGeom>
          <a:noFill/>
          <a:ln>
            <a:noFill/>
          </a:ln>
          <a:effectLst/>
          <a:extLst/>
        </p:spPr>
      </p:pic>
    </p:spTree>
    <p:extLst>
      <p:ext uri="{BB962C8B-B14F-4D97-AF65-F5344CB8AC3E}">
        <p14:creationId xmlns:p14="http://schemas.microsoft.com/office/powerpoint/2010/main" val="107312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511" y="1280604"/>
            <a:ext cx="7228012" cy="9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0"/>
          </p:nvPr>
        </p:nvSpPr>
        <p:spPr/>
        <p:txBody>
          <a:bodyPr/>
          <a:lstStyle/>
          <a:p>
            <a:fld id="{37D64997-12B8-4B92-8586-39D430AF88F2}" type="slidenum">
              <a:rPr lang="de-DE" smtClean="0"/>
              <a:pPr/>
              <a:t>12</a:t>
            </a:fld>
            <a:endParaRPr lang="de-DE" dirty="0">
              <a:solidFill>
                <a:schemeClr val="tx1"/>
              </a:solidFill>
            </a:endParaRPr>
          </a:p>
        </p:txBody>
      </p:sp>
      <p:sp>
        <p:nvSpPr>
          <p:cNvPr id="5" name="Fußzeilenplatzhalter 4"/>
          <p:cNvSpPr>
            <a:spLocks noGrp="1"/>
          </p:cNvSpPr>
          <p:nvPr>
            <p:ph type="ftr" sz="quarter" idx="11"/>
          </p:nvPr>
        </p:nvSpPr>
        <p:spPr/>
        <p:txBody>
          <a:bodyPr/>
          <a:lstStyle/>
          <a:p>
            <a:r>
              <a:rPr lang="de-DE" dirty="0" smtClean="0"/>
              <a:t>FB Tarifpolitik</a:t>
            </a:r>
            <a:endParaRPr lang="de-DE" dirty="0"/>
          </a:p>
        </p:txBody>
      </p:sp>
      <p:sp>
        <p:nvSpPr>
          <p:cNvPr id="16" name="Textfeld 20"/>
          <p:cNvSpPr txBox="1">
            <a:spLocks noChangeArrowheads="1"/>
          </p:cNvSpPr>
          <p:nvPr/>
        </p:nvSpPr>
        <p:spPr bwMode="auto">
          <a:xfrm>
            <a:off x="323462" y="410961"/>
            <a:ext cx="4050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Vereinbarkeit </a:t>
            </a:r>
            <a:endParaRPr lang="de-DE" sz="2400" b="1" dirty="0">
              <a:solidFill>
                <a:schemeClr val="bg1"/>
              </a:solidFill>
              <a:latin typeface="+mj-lt"/>
            </a:endParaRPr>
          </a:p>
        </p:txBody>
      </p:sp>
      <p:sp>
        <p:nvSpPr>
          <p:cNvPr id="2" name="Inhaltsplatzhalter 1"/>
          <p:cNvSpPr>
            <a:spLocks noGrp="1"/>
          </p:cNvSpPr>
          <p:nvPr>
            <p:ph idx="1"/>
          </p:nvPr>
        </p:nvSpPr>
        <p:spPr>
          <a:xfrm>
            <a:off x="1104772" y="1412776"/>
            <a:ext cx="7197725" cy="5220406"/>
          </a:xfrm>
        </p:spPr>
        <p:txBody>
          <a:bodyPr/>
          <a:lstStyle/>
          <a:p>
            <a:r>
              <a:rPr lang="de-DE" dirty="0" smtClean="0"/>
              <a:t>Arbeitszeit befristet absenken / Teilzeitarbeit:</a:t>
            </a:r>
            <a:br>
              <a:rPr lang="de-DE" dirty="0" smtClean="0"/>
            </a:br>
            <a:r>
              <a:rPr lang="de-DE" b="0" dirty="0" smtClean="0"/>
              <a:t>(Unterschied m/w)</a:t>
            </a:r>
            <a:endParaRPr lang="de-DE" b="0" dirty="0"/>
          </a:p>
          <a:p>
            <a:endParaRPr lang="de-DE" dirty="0"/>
          </a:p>
          <a:p>
            <a:endParaRPr lang="de-DE" dirty="0"/>
          </a:p>
          <a:p>
            <a:endParaRPr lang="de-DE"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39205"/>
            <a:ext cx="839296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226" y="3009964"/>
            <a:ext cx="5770496" cy="337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2545412" y="6097800"/>
            <a:ext cx="2967176" cy="246221"/>
          </a:xfrm>
          <a:prstGeom prst="rect">
            <a:avLst/>
          </a:prstGeom>
          <a:noFill/>
        </p:spPr>
        <p:txBody>
          <a:bodyPr wrap="square" rtlCol="0">
            <a:spAutoFit/>
          </a:bodyPr>
          <a:lstStyle/>
          <a:p>
            <a:pPr>
              <a:buNone/>
            </a:pPr>
            <a:r>
              <a:rPr lang="de-DE" sz="1000" dirty="0" smtClean="0"/>
              <a:t>Quelle: Mikrozensus, IAQ 2012</a:t>
            </a:r>
            <a:endParaRPr lang="de-DE" sz="1000" dirty="0"/>
          </a:p>
        </p:txBody>
      </p:sp>
    </p:spTree>
    <p:extLst>
      <p:ext uri="{BB962C8B-B14F-4D97-AF65-F5344CB8AC3E}">
        <p14:creationId xmlns:p14="http://schemas.microsoft.com/office/powerpoint/2010/main" val="242569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412776"/>
            <a:ext cx="7200000" cy="540000"/>
          </a:xfrm>
        </p:spPr>
        <p:txBody>
          <a:bodyPr/>
          <a:lstStyle/>
          <a:p>
            <a:r>
              <a:rPr lang="de-DE" dirty="0" smtClean="0"/>
              <a:t>Dauer und Entgrenzung der Arbeitszeit</a:t>
            </a:r>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13</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7" name="Textfeld 20"/>
          <p:cNvSpPr txBox="1">
            <a:spLocks noChangeArrowheads="1"/>
          </p:cNvSpPr>
          <p:nvPr/>
        </p:nvSpPr>
        <p:spPr bwMode="auto">
          <a:xfrm>
            <a:off x="323462" y="410961"/>
            <a:ext cx="5832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a:t>
            </a:r>
            <a:r>
              <a:rPr lang="de-DE" sz="2400" b="1" dirty="0">
                <a:solidFill>
                  <a:schemeClr val="bg1"/>
                </a:solidFill>
                <a:latin typeface="+mj-lt"/>
              </a:rPr>
              <a:t>E</a:t>
            </a:r>
            <a:r>
              <a:rPr lang="de-DE" sz="2400" b="1" dirty="0" smtClean="0">
                <a:solidFill>
                  <a:schemeClr val="bg1"/>
                </a:solidFill>
                <a:latin typeface="+mj-lt"/>
              </a:rPr>
              <a:t>ntgrenzung</a:t>
            </a:r>
            <a:endParaRPr lang="de-DE" sz="2400" b="1" dirty="0">
              <a:solidFill>
                <a:schemeClr val="bg1"/>
              </a:solidFill>
              <a:latin typeface="+mj-lt"/>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21477"/>
            <a:ext cx="6912768" cy="44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971600" y="6102260"/>
            <a:ext cx="1303562" cy="261610"/>
          </a:xfrm>
          <a:prstGeom prst="rect">
            <a:avLst/>
          </a:prstGeom>
        </p:spPr>
        <p:txBody>
          <a:bodyPr wrap="none">
            <a:spAutoFit/>
          </a:bodyPr>
          <a:lstStyle/>
          <a:p>
            <a:pPr marL="0" indent="0">
              <a:buNone/>
            </a:pPr>
            <a:r>
              <a:rPr lang="de-DE" sz="1100" dirty="0"/>
              <a:t>Quelle: </a:t>
            </a:r>
            <a:r>
              <a:rPr lang="de-DE" sz="1100" dirty="0" smtClean="0"/>
              <a:t>IAQ </a:t>
            </a:r>
            <a:r>
              <a:rPr lang="de-DE" sz="1100" dirty="0"/>
              <a:t>2012</a:t>
            </a:r>
          </a:p>
        </p:txBody>
      </p:sp>
    </p:spTree>
    <p:extLst>
      <p:ext uri="{BB962C8B-B14F-4D97-AF65-F5344CB8AC3E}">
        <p14:creationId xmlns:p14="http://schemas.microsoft.com/office/powerpoint/2010/main" val="4144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484784"/>
            <a:ext cx="7200000" cy="540000"/>
          </a:xfrm>
        </p:spPr>
        <p:txBody>
          <a:bodyPr/>
          <a:lstStyle/>
          <a:p>
            <a:r>
              <a:rPr lang="de-DE" dirty="0" smtClean="0"/>
              <a:t>Arbeitszeitwünsche Männer</a:t>
            </a:r>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14</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7" name="Textfeld 20"/>
          <p:cNvSpPr txBox="1">
            <a:spLocks noChangeArrowheads="1"/>
          </p:cNvSpPr>
          <p:nvPr/>
        </p:nvSpPr>
        <p:spPr bwMode="auto">
          <a:xfrm>
            <a:off x="323462" y="410961"/>
            <a:ext cx="289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Wochenarbeitszeit</a:t>
            </a:r>
            <a:endParaRPr lang="de-DE" sz="2400" b="1" dirty="0">
              <a:solidFill>
                <a:schemeClr val="bg1"/>
              </a:solidFill>
              <a:latin typeface="+mj-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5289" y="1894284"/>
            <a:ext cx="7999497" cy="45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755576" y="5877272"/>
            <a:ext cx="8210872" cy="528350"/>
          </a:xfrm>
          <a:prstGeom prst="rect">
            <a:avLst/>
          </a:prstGeom>
          <a:noFill/>
        </p:spPr>
        <p:txBody>
          <a:bodyPr wrap="square" rtlCol="0">
            <a:spAutoFit/>
          </a:bodyPr>
          <a:lstStyle/>
          <a:p>
            <a:pPr lvl="0">
              <a:lnSpc>
                <a:spcPts val="1700"/>
              </a:lnSpc>
              <a:buClr>
                <a:srgbClr val="FF0000"/>
              </a:buClr>
              <a:buNone/>
              <a:defRPr/>
            </a:pPr>
            <a:r>
              <a:rPr lang="de-DE" sz="1100" b="1" dirty="0" smtClean="0">
                <a:solidFill>
                  <a:srgbClr val="FF0000"/>
                </a:solidFill>
              </a:rPr>
              <a:t>*Tatsächliche Arbeitszeit: </a:t>
            </a:r>
            <a:r>
              <a:rPr lang="de-DE" sz="1100" dirty="0" smtClean="0">
                <a:solidFill>
                  <a:srgbClr val="404040"/>
                </a:solidFill>
              </a:rPr>
              <a:t>Zu berücksichtigen ist, dass die Angaben in Wochenstunden eventuell den Freie-Tage-Ausgleich bei bestimmten Schichtmodellen oder Stunden in Arbeitszeitkonten nicht abbilden.</a:t>
            </a:r>
            <a:endParaRPr lang="de-DE" sz="1100" dirty="0">
              <a:solidFill>
                <a:srgbClr val="404040"/>
              </a:solidFill>
            </a:endParaRPr>
          </a:p>
        </p:txBody>
      </p:sp>
      <p:sp>
        <p:nvSpPr>
          <p:cNvPr id="3" name="Textfeld 2"/>
          <p:cNvSpPr txBox="1"/>
          <p:nvPr/>
        </p:nvSpPr>
        <p:spPr>
          <a:xfrm>
            <a:off x="3076755" y="3717032"/>
            <a:ext cx="144016" cy="461665"/>
          </a:xfrm>
          <a:prstGeom prst="rect">
            <a:avLst/>
          </a:prstGeom>
          <a:noFill/>
          <a:ln>
            <a:noFill/>
          </a:ln>
        </p:spPr>
        <p:txBody>
          <a:bodyPr wrap="square" rtlCol="0">
            <a:spAutoFit/>
          </a:bodyPr>
          <a:lstStyle/>
          <a:p>
            <a:pPr>
              <a:buNone/>
            </a:pPr>
            <a:r>
              <a:rPr lang="de-DE" dirty="0" smtClean="0">
                <a:solidFill>
                  <a:srgbClr val="FF0000"/>
                </a:solidFill>
              </a:rPr>
              <a:t>*</a:t>
            </a:r>
          </a:p>
        </p:txBody>
      </p:sp>
    </p:spTree>
    <p:extLst>
      <p:ext uri="{BB962C8B-B14F-4D97-AF65-F5344CB8AC3E}">
        <p14:creationId xmlns:p14="http://schemas.microsoft.com/office/powerpoint/2010/main" val="260283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484784"/>
            <a:ext cx="7200000" cy="540000"/>
          </a:xfrm>
        </p:spPr>
        <p:txBody>
          <a:bodyPr/>
          <a:lstStyle/>
          <a:p>
            <a:r>
              <a:rPr lang="de-DE" dirty="0" smtClean="0"/>
              <a:t>Arbeitszeitwünsche Frauen</a:t>
            </a:r>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15</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916831"/>
            <a:ext cx="8245550"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20"/>
          <p:cNvSpPr txBox="1">
            <a:spLocks noChangeArrowheads="1"/>
          </p:cNvSpPr>
          <p:nvPr/>
        </p:nvSpPr>
        <p:spPr bwMode="auto">
          <a:xfrm>
            <a:off x="323462" y="410961"/>
            <a:ext cx="2897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Wochenarbeitszeit</a:t>
            </a:r>
            <a:endParaRPr lang="de-DE" sz="2400" b="1" dirty="0">
              <a:solidFill>
                <a:schemeClr val="bg1"/>
              </a:solidFill>
              <a:latin typeface="+mj-lt"/>
            </a:endParaRPr>
          </a:p>
        </p:txBody>
      </p:sp>
      <p:sp>
        <p:nvSpPr>
          <p:cNvPr id="7" name="Textfeld 6"/>
          <p:cNvSpPr txBox="1"/>
          <p:nvPr/>
        </p:nvSpPr>
        <p:spPr>
          <a:xfrm>
            <a:off x="755576" y="5877272"/>
            <a:ext cx="8210872" cy="528350"/>
          </a:xfrm>
          <a:prstGeom prst="rect">
            <a:avLst/>
          </a:prstGeom>
          <a:noFill/>
        </p:spPr>
        <p:txBody>
          <a:bodyPr wrap="square" rtlCol="0">
            <a:spAutoFit/>
          </a:bodyPr>
          <a:lstStyle/>
          <a:p>
            <a:pPr lvl="0">
              <a:lnSpc>
                <a:spcPts val="1700"/>
              </a:lnSpc>
              <a:buClr>
                <a:srgbClr val="FF0000"/>
              </a:buClr>
              <a:buNone/>
              <a:defRPr/>
            </a:pPr>
            <a:r>
              <a:rPr lang="de-DE" sz="1500" b="1" dirty="0" smtClean="0">
                <a:solidFill>
                  <a:srgbClr val="FF0000"/>
                </a:solidFill>
              </a:rPr>
              <a:t>*</a:t>
            </a:r>
            <a:r>
              <a:rPr lang="de-DE" sz="1100" b="1" dirty="0" smtClean="0">
                <a:solidFill>
                  <a:srgbClr val="FF0000"/>
                </a:solidFill>
              </a:rPr>
              <a:t>Tatsächliche Arbeitszeit: </a:t>
            </a:r>
            <a:r>
              <a:rPr lang="de-DE" sz="1100" dirty="0" smtClean="0">
                <a:solidFill>
                  <a:srgbClr val="404040"/>
                </a:solidFill>
              </a:rPr>
              <a:t>Zu berücksichtigen ist, dass die Angaben in Wochenstunden eventuell den Freie-Tage-Ausgleich bei bestimmten Schichtmodellen oder Stunden in Arbeitszeitkonten nicht abbilden.</a:t>
            </a:r>
            <a:endParaRPr lang="de-DE" sz="1100" dirty="0">
              <a:solidFill>
                <a:srgbClr val="404040"/>
              </a:solidFill>
            </a:endParaRPr>
          </a:p>
        </p:txBody>
      </p:sp>
      <p:sp>
        <p:nvSpPr>
          <p:cNvPr id="3" name="Textfeld 2"/>
          <p:cNvSpPr txBox="1"/>
          <p:nvPr/>
        </p:nvSpPr>
        <p:spPr>
          <a:xfrm>
            <a:off x="3009560" y="3794151"/>
            <a:ext cx="144016" cy="461665"/>
          </a:xfrm>
          <a:prstGeom prst="rect">
            <a:avLst/>
          </a:prstGeom>
          <a:noFill/>
          <a:ln>
            <a:noFill/>
          </a:ln>
        </p:spPr>
        <p:txBody>
          <a:bodyPr wrap="square" rtlCol="0">
            <a:spAutoFit/>
          </a:bodyPr>
          <a:lstStyle/>
          <a:p>
            <a:pPr>
              <a:buNone/>
            </a:pPr>
            <a:r>
              <a:rPr lang="de-DE" dirty="0" smtClean="0">
                <a:solidFill>
                  <a:srgbClr val="FF0000"/>
                </a:solidFill>
              </a:rPr>
              <a:t>*</a:t>
            </a:r>
          </a:p>
        </p:txBody>
      </p:sp>
    </p:spTree>
    <p:extLst>
      <p:ext uri="{BB962C8B-B14F-4D97-AF65-F5344CB8AC3E}">
        <p14:creationId xmlns:p14="http://schemas.microsoft.com/office/powerpoint/2010/main" val="139712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484784"/>
            <a:ext cx="7197725" cy="4968552"/>
          </a:xfrm>
        </p:spPr>
        <p:txBody>
          <a:bodyPr>
            <a:noAutofit/>
          </a:bodyPr>
          <a:lstStyle/>
          <a:p>
            <a:pPr marL="285750" lvl="1" indent="-285750">
              <a:lnSpc>
                <a:spcPts val="2160"/>
              </a:lnSpc>
              <a:spcBef>
                <a:spcPts val="400"/>
              </a:spcBef>
              <a:buClrTx/>
              <a:buSzPct val="120000"/>
              <a:buBlip>
                <a:blip r:embed="rId3"/>
              </a:buBlip>
            </a:pPr>
            <a:r>
              <a:rPr lang="de-DE" sz="1800" b="1" dirty="0" smtClean="0">
                <a:solidFill>
                  <a:srgbClr val="FF0000"/>
                </a:solidFill>
              </a:rPr>
              <a:t>Mehr </a:t>
            </a:r>
            <a:r>
              <a:rPr lang="de-DE" sz="1800" b="1" dirty="0">
                <a:solidFill>
                  <a:srgbClr val="FF0000"/>
                </a:solidFill>
              </a:rPr>
              <a:t>Zeitautonomie (für alle) verankern</a:t>
            </a:r>
          </a:p>
          <a:p>
            <a:pPr marL="1012825" lvl="3" indent="-285750">
              <a:lnSpc>
                <a:spcPts val="2160"/>
              </a:lnSpc>
              <a:spcBef>
                <a:spcPts val="400"/>
              </a:spcBef>
              <a:buSzPct val="120000"/>
              <a:buFont typeface="Arial" pitchFamily="34" charset="0"/>
              <a:buChar char="•"/>
            </a:pPr>
            <a:r>
              <a:rPr lang="de-DE" sz="1800" b="1" dirty="0"/>
              <a:t>Individuelle Anspruchs- und Verfügungsrechte stärken und verbindlich verankern</a:t>
            </a:r>
          </a:p>
          <a:p>
            <a:pPr marL="1566863" lvl="4" indent="-342900">
              <a:lnSpc>
                <a:spcPts val="2160"/>
              </a:lnSpc>
              <a:spcBef>
                <a:spcPts val="400"/>
              </a:spcBef>
              <a:buClr>
                <a:schemeClr val="bg2"/>
              </a:buClr>
              <a:buSzPct val="120000"/>
              <a:buFont typeface="Wingdings" pitchFamily="2" charset="2"/>
              <a:buChar char="§"/>
            </a:pPr>
            <a:r>
              <a:rPr lang="de-DE" sz="1800" dirty="0">
                <a:latin typeface="+mn-lt"/>
              </a:rPr>
              <a:t>Bei </a:t>
            </a:r>
            <a:r>
              <a:rPr lang="de-DE" sz="1800" dirty="0">
                <a:solidFill>
                  <a:srgbClr val="FF0000"/>
                </a:solidFill>
                <a:latin typeface="+mn-lt"/>
              </a:rPr>
              <a:t>Arbeitszeitkonten</a:t>
            </a:r>
            <a:r>
              <a:rPr lang="de-DE" sz="1800" dirty="0">
                <a:latin typeface="+mn-lt"/>
              </a:rPr>
              <a:t>/ </a:t>
            </a:r>
            <a:r>
              <a:rPr lang="de-DE" sz="1800" dirty="0" smtClean="0">
                <a:latin typeface="+mn-lt"/>
              </a:rPr>
              <a:t>Langzeitkonten: </a:t>
            </a:r>
            <a:r>
              <a:rPr lang="de-DE" sz="1800" dirty="0" smtClean="0">
                <a:solidFill>
                  <a:srgbClr val="FF0000"/>
                </a:solidFill>
                <a:latin typeface="+mn-lt"/>
              </a:rPr>
              <a:t>individuelle</a:t>
            </a:r>
            <a:r>
              <a:rPr lang="de-DE" sz="1800" dirty="0" smtClean="0">
                <a:latin typeface="+mn-lt"/>
              </a:rPr>
              <a:t> </a:t>
            </a:r>
            <a:r>
              <a:rPr lang="de-DE" sz="1800" dirty="0">
                <a:latin typeface="+mn-lt"/>
              </a:rPr>
              <a:t>Entnahmerechte </a:t>
            </a:r>
            <a:r>
              <a:rPr lang="de-DE" sz="1800" dirty="0">
                <a:solidFill>
                  <a:srgbClr val="FF0000"/>
                </a:solidFill>
                <a:latin typeface="+mn-lt"/>
              </a:rPr>
              <a:t>während</a:t>
            </a:r>
            <a:r>
              <a:rPr lang="de-DE" sz="1800" dirty="0">
                <a:latin typeface="+mn-lt"/>
              </a:rPr>
              <a:t> der Erwerbsarbeit  </a:t>
            </a:r>
          </a:p>
          <a:p>
            <a:pPr marL="1566863" lvl="4" indent="-342900">
              <a:lnSpc>
                <a:spcPts val="2160"/>
              </a:lnSpc>
              <a:spcBef>
                <a:spcPts val="400"/>
              </a:spcBef>
              <a:buClr>
                <a:schemeClr val="bg2"/>
              </a:buClr>
              <a:buSzPct val="120000"/>
              <a:buFont typeface="Wingdings" pitchFamily="2" charset="2"/>
              <a:buChar char="§"/>
            </a:pPr>
            <a:r>
              <a:rPr lang="de-DE" sz="1800" dirty="0">
                <a:latin typeface="+mn-lt"/>
              </a:rPr>
              <a:t>Bei </a:t>
            </a:r>
            <a:r>
              <a:rPr lang="de-DE" sz="1800" dirty="0">
                <a:solidFill>
                  <a:srgbClr val="FF0000"/>
                </a:solidFill>
                <a:latin typeface="+mn-lt"/>
              </a:rPr>
              <a:t>atypischen </a:t>
            </a:r>
            <a:r>
              <a:rPr lang="de-DE" sz="1800" dirty="0" smtClean="0">
                <a:solidFill>
                  <a:srgbClr val="FF0000"/>
                </a:solidFill>
                <a:latin typeface="+mn-lt"/>
              </a:rPr>
              <a:t>Arbeitszeiten</a:t>
            </a:r>
            <a:r>
              <a:rPr lang="de-DE" sz="1800" dirty="0" smtClean="0">
                <a:latin typeface="+mn-lt"/>
              </a:rPr>
              <a:t>: Beteiligung </a:t>
            </a:r>
            <a:r>
              <a:rPr lang="de-DE" sz="1800" dirty="0">
                <a:latin typeface="+mn-lt"/>
              </a:rPr>
              <a:t>der </a:t>
            </a:r>
            <a:r>
              <a:rPr lang="de-DE" sz="1800" dirty="0" smtClean="0">
                <a:latin typeface="+mn-lt"/>
              </a:rPr>
              <a:t>Beschäftigten bei </a:t>
            </a:r>
            <a:r>
              <a:rPr lang="de-DE" sz="1800" dirty="0">
                <a:latin typeface="+mn-lt"/>
              </a:rPr>
              <a:t>der Schicht- und Freischichtplanung</a:t>
            </a:r>
            <a:endParaRPr lang="de-DE" dirty="0">
              <a:latin typeface="+mn-lt"/>
            </a:endParaRPr>
          </a:p>
          <a:p>
            <a:pPr marL="1069975" lvl="3" indent="-342900">
              <a:lnSpc>
                <a:spcPts val="2160"/>
              </a:lnSpc>
              <a:spcBef>
                <a:spcPts val="400"/>
              </a:spcBef>
              <a:buSzPct val="120000"/>
              <a:buFont typeface="Arial" pitchFamily="34" charset="0"/>
              <a:buChar char="•"/>
            </a:pPr>
            <a:r>
              <a:rPr lang="de-DE" sz="1800" b="1" dirty="0"/>
              <a:t>Wahlmöglichkeiten stärken</a:t>
            </a:r>
          </a:p>
          <a:p>
            <a:pPr marL="1566863" lvl="4" indent="-342900">
              <a:lnSpc>
                <a:spcPts val="2160"/>
              </a:lnSpc>
              <a:spcBef>
                <a:spcPts val="400"/>
              </a:spcBef>
              <a:buClr>
                <a:schemeClr val="bg2"/>
              </a:buClr>
              <a:buSzPct val="120000"/>
              <a:buFont typeface="Wingdings" pitchFamily="2" charset="2"/>
              <a:buChar char="§"/>
            </a:pPr>
            <a:r>
              <a:rPr lang="de-DE" sz="1800" dirty="0">
                <a:latin typeface="+mn-lt"/>
              </a:rPr>
              <a:t>zwischen Arbeitszeitmodellen </a:t>
            </a:r>
          </a:p>
          <a:p>
            <a:pPr marL="1566863" lvl="4" indent="-342900">
              <a:lnSpc>
                <a:spcPts val="2160"/>
              </a:lnSpc>
              <a:spcBef>
                <a:spcPts val="400"/>
              </a:spcBef>
              <a:buClr>
                <a:schemeClr val="bg2"/>
              </a:buClr>
              <a:buSzPct val="120000"/>
              <a:buFont typeface="Wingdings" pitchFamily="2" charset="2"/>
              <a:buChar char="§"/>
            </a:pPr>
            <a:r>
              <a:rPr lang="de-DE" sz="1800" dirty="0">
                <a:latin typeface="+mn-lt"/>
              </a:rPr>
              <a:t>innerhalb des tariflichen Rahmens bezogen auf Arbeitszeithöhe </a:t>
            </a:r>
          </a:p>
          <a:p>
            <a:pPr marL="1069975" lvl="3" indent="-342900">
              <a:lnSpc>
                <a:spcPts val="2160"/>
              </a:lnSpc>
              <a:spcBef>
                <a:spcPts val="400"/>
              </a:spcBef>
              <a:buSzPct val="120000"/>
              <a:buFont typeface="Arial" pitchFamily="34" charset="0"/>
              <a:buChar char="•"/>
            </a:pPr>
            <a:r>
              <a:rPr lang="de-DE" sz="1800" b="1" dirty="0"/>
              <a:t>Arbeitszeitregulierung auch bei </a:t>
            </a:r>
            <a:r>
              <a:rPr lang="de-DE" sz="1800" b="1" dirty="0">
                <a:solidFill>
                  <a:srgbClr val="FF0000"/>
                </a:solidFill>
              </a:rPr>
              <a:t>mobiler </a:t>
            </a:r>
            <a:r>
              <a:rPr lang="de-DE" sz="1800" b="1" dirty="0" smtClean="0">
                <a:solidFill>
                  <a:srgbClr val="FF0000"/>
                </a:solidFill>
              </a:rPr>
              <a:t>Arbeit</a:t>
            </a:r>
            <a:endParaRPr lang="de-DE" sz="1800" b="1" dirty="0">
              <a:solidFill>
                <a:srgbClr val="FF0000"/>
              </a:solidFill>
            </a:endParaRPr>
          </a:p>
          <a:p>
            <a:pPr marL="1069975" lvl="3" indent="-342900">
              <a:lnSpc>
                <a:spcPts val="2160"/>
              </a:lnSpc>
              <a:spcBef>
                <a:spcPts val="400"/>
              </a:spcBef>
              <a:buClr>
                <a:schemeClr val="tx1">
                  <a:lumMod val="95000"/>
                  <a:lumOff val="5000"/>
                </a:schemeClr>
              </a:buClr>
              <a:buSzPct val="120000"/>
              <a:buFont typeface="Arial" pitchFamily="34" charset="0"/>
              <a:buChar char="•"/>
            </a:pPr>
            <a:r>
              <a:rPr lang="de-DE" sz="1800" b="1" dirty="0">
                <a:solidFill>
                  <a:schemeClr val="accent3"/>
                </a:solidFill>
              </a:rPr>
              <a:t>K</a:t>
            </a:r>
            <a:r>
              <a:rPr lang="de-DE" sz="1800" b="1" dirty="0" smtClean="0">
                <a:solidFill>
                  <a:schemeClr val="accent3"/>
                </a:solidFill>
              </a:rPr>
              <a:t>eine</a:t>
            </a:r>
            <a:r>
              <a:rPr lang="de-DE" sz="1800" b="1" dirty="0" smtClean="0"/>
              <a:t> </a:t>
            </a:r>
            <a:r>
              <a:rPr lang="de-DE" sz="1800" b="1" dirty="0" smtClean="0">
                <a:solidFill>
                  <a:schemeClr val="accent3"/>
                </a:solidFill>
              </a:rPr>
              <a:t>Vertrauensarbeitszeit</a:t>
            </a:r>
            <a:r>
              <a:rPr lang="de-DE" sz="1800" b="1" dirty="0" smtClean="0"/>
              <a:t> </a:t>
            </a:r>
            <a:r>
              <a:rPr lang="de-DE" sz="1800" b="1" dirty="0"/>
              <a:t>– Arbeitszeiterfassung ist Voraussetzung für eigenes </a:t>
            </a:r>
            <a:r>
              <a:rPr lang="de-DE" sz="1800" b="1" dirty="0" smtClean="0"/>
              <a:t>Zeitmanagement</a:t>
            </a:r>
          </a:p>
          <a:p>
            <a:pPr marL="1069975" lvl="3" indent="-342900">
              <a:lnSpc>
                <a:spcPts val="2160"/>
              </a:lnSpc>
              <a:spcBef>
                <a:spcPts val="400"/>
              </a:spcBef>
              <a:buClr>
                <a:schemeClr val="tx1">
                  <a:lumMod val="95000"/>
                  <a:lumOff val="5000"/>
                </a:schemeClr>
              </a:buClr>
              <a:buSzPct val="120000"/>
              <a:buFont typeface="Arial" pitchFamily="34" charset="0"/>
              <a:buChar char="•"/>
            </a:pPr>
            <a:r>
              <a:rPr lang="de-DE" sz="1800" b="1" dirty="0" smtClean="0">
                <a:solidFill>
                  <a:schemeClr val="accent3"/>
                </a:solidFill>
              </a:rPr>
              <a:t>Verfall von Arbeitszeit entgegenwirken</a:t>
            </a:r>
            <a:r>
              <a:rPr lang="de-DE" sz="1800" dirty="0" smtClean="0">
                <a:solidFill>
                  <a:schemeClr val="accent3"/>
                </a:solidFill>
              </a:rPr>
              <a:t> </a:t>
            </a:r>
            <a:r>
              <a:rPr lang="de-DE" sz="1800" dirty="0" smtClean="0">
                <a:solidFill>
                  <a:srgbClr val="FF0000"/>
                </a:solidFill>
              </a:rPr>
              <a:t/>
            </a:r>
            <a:br>
              <a:rPr lang="de-DE" sz="1800" dirty="0" smtClean="0">
                <a:solidFill>
                  <a:srgbClr val="FF0000"/>
                </a:solidFill>
              </a:rPr>
            </a:br>
            <a:r>
              <a:rPr lang="de-DE" sz="1800" dirty="0" smtClean="0"/>
              <a:t>(vorrangig betriebspolitische Aufgabe)</a:t>
            </a:r>
          </a:p>
          <a:p>
            <a:pPr marL="1069975" lvl="3" indent="-342900">
              <a:lnSpc>
                <a:spcPts val="2160"/>
              </a:lnSpc>
              <a:spcBef>
                <a:spcPts val="400"/>
              </a:spcBef>
              <a:buSzPct val="120000"/>
              <a:buFont typeface="Arial" pitchFamily="34" charset="0"/>
              <a:buChar char="•"/>
            </a:pPr>
            <a:endParaRPr lang="de-DE" sz="1800" b="1" dirty="0"/>
          </a:p>
          <a:p>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16</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10" name="Textfeld 20"/>
          <p:cNvSpPr txBox="1">
            <a:spLocks noChangeArrowheads="1"/>
          </p:cNvSpPr>
          <p:nvPr/>
        </p:nvSpPr>
        <p:spPr bwMode="auto">
          <a:xfrm>
            <a:off x="323462" y="410961"/>
            <a:ext cx="5233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Tarifpolitische Handlungsoptionen</a:t>
            </a:r>
          </a:p>
        </p:txBody>
      </p:sp>
    </p:spTree>
    <p:extLst>
      <p:ext uri="{BB962C8B-B14F-4D97-AF65-F5344CB8AC3E}">
        <p14:creationId xmlns:p14="http://schemas.microsoft.com/office/powerpoint/2010/main" val="3229606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628800"/>
            <a:ext cx="7197725" cy="4824536"/>
          </a:xfrm>
        </p:spPr>
        <p:txBody>
          <a:bodyPr>
            <a:noAutofit/>
          </a:bodyPr>
          <a:lstStyle/>
          <a:p>
            <a:pPr>
              <a:spcBef>
                <a:spcPts val="600"/>
              </a:spcBef>
              <a:buBlip>
                <a:blip r:embed="rId3"/>
              </a:buBlip>
            </a:pPr>
            <a:r>
              <a:rPr lang="de-DE" dirty="0">
                <a:solidFill>
                  <a:srgbClr val="FF0000"/>
                </a:solidFill>
              </a:rPr>
              <a:t>Bessere Vereinbarkeit von Arbeit und Privatleben</a:t>
            </a:r>
          </a:p>
          <a:p>
            <a:pPr lvl="1">
              <a:lnSpc>
                <a:spcPct val="100000"/>
              </a:lnSpc>
              <a:spcBef>
                <a:spcPts val="600"/>
              </a:spcBef>
              <a:buClrTx/>
            </a:pPr>
            <a:r>
              <a:rPr lang="de-DE" sz="1600" dirty="0"/>
              <a:t>V</a:t>
            </a:r>
            <a:r>
              <a:rPr lang="de-DE" sz="1600" dirty="0" smtClean="0"/>
              <a:t>erbindliche (Rückkehr-) Rechte </a:t>
            </a:r>
            <a:r>
              <a:rPr lang="de-DE" sz="1600" dirty="0"/>
              <a:t>bei </a:t>
            </a:r>
            <a:r>
              <a:rPr lang="de-DE" sz="1600" dirty="0" smtClean="0"/>
              <a:t>Teilzeit</a:t>
            </a:r>
            <a:endParaRPr lang="de-DE" sz="1600" dirty="0"/>
          </a:p>
          <a:p>
            <a:pPr lvl="1">
              <a:lnSpc>
                <a:spcPct val="100000"/>
              </a:lnSpc>
              <a:spcBef>
                <a:spcPts val="600"/>
              </a:spcBef>
              <a:buClrTx/>
            </a:pPr>
            <a:r>
              <a:rPr lang="de-DE" sz="1600" dirty="0"/>
              <a:t>G</a:t>
            </a:r>
            <a:r>
              <a:rPr lang="de-DE" sz="1600" dirty="0" smtClean="0"/>
              <a:t>rößere Flexibilitätsspielräume bei Betreuung und Pflege,</a:t>
            </a:r>
            <a:r>
              <a:rPr lang="de-DE" sz="1600" dirty="0"/>
              <a:t/>
            </a:r>
            <a:br>
              <a:rPr lang="de-DE" sz="1600" dirty="0"/>
            </a:br>
            <a:r>
              <a:rPr lang="de-DE" sz="1600" dirty="0"/>
              <a:t>z.B. durch größere Gleitzeitspannen, Wahlarbeitszeitmodelle</a:t>
            </a:r>
          </a:p>
          <a:p>
            <a:pPr lvl="1">
              <a:lnSpc>
                <a:spcPct val="100000"/>
              </a:lnSpc>
              <a:spcBef>
                <a:spcPts val="600"/>
              </a:spcBef>
              <a:buClrTx/>
            </a:pPr>
            <a:r>
              <a:rPr lang="de-DE" sz="1600" dirty="0"/>
              <a:t>Debatte um kürzere Vollzeit und um Modelle wie „Familienarbeitszeit“</a:t>
            </a:r>
          </a:p>
          <a:p>
            <a:pPr lvl="1">
              <a:lnSpc>
                <a:spcPct val="100000"/>
              </a:lnSpc>
              <a:spcBef>
                <a:spcPts val="600"/>
              </a:spcBef>
              <a:buClrTx/>
            </a:pPr>
            <a:r>
              <a:rPr lang="de-DE" sz="1600" dirty="0"/>
              <a:t>Lebenslauforientierte Arbeitszeitmodelle (flankiert durch sozialpolitische Maßnahmen)</a:t>
            </a:r>
          </a:p>
          <a:p>
            <a:pPr lvl="0">
              <a:spcBef>
                <a:spcPts val="600"/>
              </a:spcBef>
              <a:defRPr/>
            </a:pPr>
            <a:r>
              <a:rPr lang="de-DE" dirty="0">
                <a:solidFill>
                  <a:srgbClr val="FF0000"/>
                </a:solidFill>
              </a:rPr>
              <a:t>Gesundheitsförderliche Arbeitszeiten</a:t>
            </a:r>
          </a:p>
          <a:p>
            <a:pPr lvl="1">
              <a:lnSpc>
                <a:spcPts val="2300"/>
              </a:lnSpc>
              <a:spcBef>
                <a:spcPts val="600"/>
              </a:spcBef>
              <a:buClrTx/>
              <a:defRPr/>
            </a:pPr>
            <a:r>
              <a:rPr lang="de-DE" sz="1600" dirty="0"/>
              <a:t>Belastungsnahe Erholungs- und Regenerationszeiten sichern /verankern</a:t>
            </a:r>
          </a:p>
          <a:p>
            <a:pPr lvl="1">
              <a:lnSpc>
                <a:spcPts val="2300"/>
              </a:lnSpc>
              <a:spcBef>
                <a:spcPts val="600"/>
              </a:spcBef>
              <a:buClrTx/>
              <a:defRPr/>
            </a:pPr>
            <a:r>
              <a:rPr lang="de-DE" sz="1600" dirty="0"/>
              <a:t>Für besonders belastete </a:t>
            </a:r>
            <a:r>
              <a:rPr lang="de-DE" sz="1600" dirty="0" smtClean="0"/>
              <a:t>ältere Beschäftigte  zusätzliche </a:t>
            </a:r>
            <a:r>
              <a:rPr lang="de-DE" sz="1600" dirty="0"/>
              <a:t>Wahlrechte bezogen auf Arbeitszeitmodelle und ggf. zusätzliche freie Arbeitszeitvolumina</a:t>
            </a:r>
          </a:p>
          <a:p>
            <a:pPr lvl="1">
              <a:lnSpc>
                <a:spcPts val="2300"/>
              </a:lnSpc>
              <a:spcBef>
                <a:spcPts val="600"/>
              </a:spcBef>
              <a:buClrTx/>
              <a:defRPr/>
            </a:pPr>
            <a:r>
              <a:rPr lang="de-DE" sz="1600" dirty="0"/>
              <a:t>Flexibler Übergang in die Rente, Keine Verlängerung der Lebensarbeitszeit (gegen Rente mit 67</a:t>
            </a:r>
            <a:r>
              <a:rPr lang="de-DE" sz="1600" dirty="0" smtClean="0"/>
              <a:t>)</a:t>
            </a:r>
            <a:r>
              <a:rPr lang="de-DE" sz="1600" dirty="0"/>
              <a:t/>
            </a:r>
            <a:br>
              <a:rPr lang="de-DE" sz="1600" dirty="0"/>
            </a:br>
            <a:endParaRPr lang="de-DE" sz="1600" dirty="0"/>
          </a:p>
          <a:p>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17</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dirty="0" smtClean="0"/>
              <a:t>FB Tarifpolitik</a:t>
            </a:r>
            <a:endParaRPr lang="de-DE" dirty="0"/>
          </a:p>
        </p:txBody>
      </p:sp>
      <p:sp>
        <p:nvSpPr>
          <p:cNvPr id="7" name="Textfeld 20"/>
          <p:cNvSpPr txBox="1">
            <a:spLocks noChangeArrowheads="1"/>
          </p:cNvSpPr>
          <p:nvPr/>
        </p:nvSpPr>
        <p:spPr bwMode="auto">
          <a:xfrm>
            <a:off x="323462" y="410961"/>
            <a:ext cx="5233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Tarifpolitische Handlungsoptionen</a:t>
            </a:r>
          </a:p>
        </p:txBody>
      </p:sp>
    </p:spTree>
    <p:extLst>
      <p:ext uri="{BB962C8B-B14F-4D97-AF65-F5344CB8AC3E}">
        <p14:creationId xmlns:p14="http://schemas.microsoft.com/office/powerpoint/2010/main" val="212960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hteck 17"/>
          <p:cNvSpPr>
            <a:spLocks noChangeArrowheads="1"/>
          </p:cNvSpPr>
          <p:nvPr/>
        </p:nvSpPr>
        <p:spPr bwMode="auto">
          <a:xfrm>
            <a:off x="319098" y="1412776"/>
            <a:ext cx="7696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400"/>
              </a:lnSpc>
              <a:spcAft>
                <a:spcPts val="600"/>
              </a:spcAft>
              <a:buNone/>
              <a:defRPr/>
            </a:pPr>
            <a:r>
              <a:rPr lang="de-DE" sz="2100" dirty="0">
                <a:solidFill>
                  <a:srgbClr val="404040"/>
                </a:solidFill>
              </a:rPr>
              <a:t>Welche Maßnahmen sind aus Ihrer Sicht wichtig, </a:t>
            </a:r>
            <a:r>
              <a:rPr lang="de-DE" sz="2100" dirty="0" smtClean="0">
                <a:solidFill>
                  <a:srgbClr val="404040"/>
                </a:solidFill>
              </a:rPr>
              <a:t>damit </a:t>
            </a:r>
            <a:r>
              <a:rPr lang="de-DE" sz="2100" dirty="0">
                <a:solidFill>
                  <a:srgbClr val="404040"/>
                </a:solidFill>
              </a:rPr>
              <a:t>Sie </a:t>
            </a:r>
            <a:r>
              <a:rPr lang="de-DE" sz="2100" b="1" dirty="0" smtClean="0">
                <a:solidFill>
                  <a:srgbClr val="404040"/>
                </a:solidFill>
              </a:rPr>
              <a:t>bis zur Rente </a:t>
            </a:r>
            <a:r>
              <a:rPr lang="de-DE" sz="2100" b="1" dirty="0">
                <a:solidFill>
                  <a:srgbClr val="404040"/>
                </a:solidFill>
              </a:rPr>
              <a:t>gesund und leistungsfähig</a:t>
            </a:r>
            <a:r>
              <a:rPr lang="de-DE" sz="2100" dirty="0">
                <a:solidFill>
                  <a:srgbClr val="404040"/>
                </a:solidFill>
              </a:rPr>
              <a:t> arbeiten können</a:t>
            </a:r>
            <a:r>
              <a:rPr lang="de-DE" sz="2100" dirty="0" smtClean="0">
                <a:solidFill>
                  <a:srgbClr val="404040"/>
                </a:solidFill>
              </a:rPr>
              <a:t>?</a:t>
            </a:r>
            <a:endParaRPr lang="de-DE" sz="2100" dirty="0">
              <a:solidFill>
                <a:srgbClr val="404040"/>
              </a:solidFill>
            </a:endParaRPr>
          </a:p>
        </p:txBody>
      </p:sp>
      <p:graphicFrame>
        <p:nvGraphicFramePr>
          <p:cNvPr id="16" name="Diagramm 15"/>
          <p:cNvGraphicFramePr>
            <a:graphicFrameLocks/>
          </p:cNvGraphicFramePr>
          <p:nvPr>
            <p:extLst>
              <p:ext uri="{D42A27DB-BD31-4B8C-83A1-F6EECF244321}">
                <p14:modId xmlns:p14="http://schemas.microsoft.com/office/powerpoint/2010/main" val="2451122043"/>
              </p:ext>
            </p:extLst>
          </p:nvPr>
        </p:nvGraphicFramePr>
        <p:xfrm>
          <a:off x="319098" y="2132856"/>
          <a:ext cx="8094462" cy="402007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p:cNvSpPr txBox="1"/>
          <p:nvPr/>
        </p:nvSpPr>
        <p:spPr>
          <a:xfrm>
            <a:off x="8001848" y="4789435"/>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91 %</a:t>
            </a:r>
            <a:endParaRPr lang="de-DE" sz="2000" b="1" dirty="0">
              <a:solidFill>
                <a:srgbClr val="002060"/>
              </a:solidFill>
            </a:endParaRPr>
          </a:p>
        </p:txBody>
      </p:sp>
      <p:sp>
        <p:nvSpPr>
          <p:cNvPr id="8" name="Textfeld 20"/>
          <p:cNvSpPr txBox="1">
            <a:spLocks noChangeArrowheads="1"/>
          </p:cNvSpPr>
          <p:nvPr/>
        </p:nvSpPr>
        <p:spPr bwMode="auto">
          <a:xfrm>
            <a:off x="319098" y="418142"/>
            <a:ext cx="6325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Weiterbildung und berufliche Entwicklung</a:t>
            </a:r>
            <a:endParaRPr lang="de-DE" sz="2400" b="1" dirty="0">
              <a:solidFill>
                <a:schemeClr val="bg1"/>
              </a:solidFill>
              <a:latin typeface="+mj-lt"/>
            </a:endParaRPr>
          </a:p>
        </p:txBody>
      </p:sp>
      <p:sp>
        <p:nvSpPr>
          <p:cNvPr id="7"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18</a:t>
            </a:fld>
            <a:endParaRPr lang="de-DE" dirty="0">
              <a:solidFill>
                <a:schemeClr val="tx1"/>
              </a:solidFill>
            </a:endParaRPr>
          </a:p>
        </p:txBody>
      </p:sp>
      <p:sp>
        <p:nvSpPr>
          <p:cNvPr id="9" name="Fußzeilenplatzhalter 4"/>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Tree>
    <p:extLst>
      <p:ext uri="{BB962C8B-B14F-4D97-AF65-F5344CB8AC3E}">
        <p14:creationId xmlns:p14="http://schemas.microsoft.com/office/powerpoint/2010/main" val="1803994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7"/>
          <p:cNvSpPr>
            <a:spLocks noChangeArrowheads="1"/>
          </p:cNvSpPr>
          <p:nvPr/>
        </p:nvSpPr>
        <p:spPr bwMode="auto">
          <a:xfrm>
            <a:off x="179512" y="1412776"/>
            <a:ext cx="802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None/>
              <a:defRPr/>
            </a:pPr>
            <a:r>
              <a:rPr lang="de-DE" sz="2100" dirty="0">
                <a:solidFill>
                  <a:srgbClr val="404040"/>
                </a:solidFill>
              </a:rPr>
              <a:t>Welche der folgenden Aussagen zu </a:t>
            </a:r>
            <a:r>
              <a:rPr lang="de-DE" sz="2100" b="1" dirty="0">
                <a:solidFill>
                  <a:srgbClr val="404040"/>
                </a:solidFill>
              </a:rPr>
              <a:t>Weiterbildung und beruflicher Entwicklun</a:t>
            </a:r>
            <a:r>
              <a:rPr lang="de-DE" sz="2100" dirty="0">
                <a:solidFill>
                  <a:srgbClr val="404040"/>
                </a:solidFill>
              </a:rPr>
              <a:t>g treffen zu</a:t>
            </a:r>
            <a:r>
              <a:rPr lang="de-DE" sz="2100" dirty="0" smtClean="0">
                <a:solidFill>
                  <a:srgbClr val="404040"/>
                </a:solidFill>
              </a:rPr>
              <a:t>?</a:t>
            </a:r>
            <a:endParaRPr lang="de-DE" sz="2100" dirty="0">
              <a:solidFill>
                <a:srgbClr val="404040"/>
              </a:solidFill>
            </a:endParaRPr>
          </a:p>
        </p:txBody>
      </p:sp>
      <p:graphicFrame>
        <p:nvGraphicFramePr>
          <p:cNvPr id="9" name="Diagramm 8"/>
          <p:cNvGraphicFramePr>
            <a:graphicFrameLocks/>
          </p:cNvGraphicFramePr>
          <p:nvPr>
            <p:extLst>
              <p:ext uri="{D42A27DB-BD31-4B8C-83A1-F6EECF244321}">
                <p14:modId xmlns:p14="http://schemas.microsoft.com/office/powerpoint/2010/main" val="869438532"/>
              </p:ext>
            </p:extLst>
          </p:nvPr>
        </p:nvGraphicFramePr>
        <p:xfrm>
          <a:off x="179512" y="2132856"/>
          <a:ext cx="8280920"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p:cNvSpPr txBox="1"/>
          <p:nvPr/>
        </p:nvSpPr>
        <p:spPr>
          <a:xfrm>
            <a:off x="8104906" y="3482147"/>
            <a:ext cx="1152128" cy="440121"/>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47 %</a:t>
            </a:r>
            <a:endParaRPr lang="de-DE" sz="2000" b="1" dirty="0">
              <a:solidFill>
                <a:srgbClr val="002060"/>
              </a:solidFill>
            </a:endParaRPr>
          </a:p>
        </p:txBody>
      </p:sp>
      <p:sp>
        <p:nvSpPr>
          <p:cNvPr id="11" name="Textfeld 10"/>
          <p:cNvSpPr txBox="1"/>
          <p:nvPr/>
        </p:nvSpPr>
        <p:spPr>
          <a:xfrm>
            <a:off x="8104906" y="4929000"/>
            <a:ext cx="1152128" cy="440121"/>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45 %</a:t>
            </a:r>
            <a:endParaRPr lang="de-DE" sz="2000" b="1" dirty="0">
              <a:solidFill>
                <a:srgbClr val="002060"/>
              </a:solidFill>
            </a:endParaRPr>
          </a:p>
        </p:txBody>
      </p:sp>
      <p:sp>
        <p:nvSpPr>
          <p:cNvPr id="12" name="Textfeld 11"/>
          <p:cNvSpPr txBox="1"/>
          <p:nvPr/>
        </p:nvSpPr>
        <p:spPr>
          <a:xfrm>
            <a:off x="8104906" y="5387413"/>
            <a:ext cx="1152128" cy="440121"/>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47 %</a:t>
            </a:r>
            <a:endParaRPr lang="de-DE" sz="2000" b="1" dirty="0">
              <a:solidFill>
                <a:srgbClr val="002060"/>
              </a:solidFill>
            </a:endParaRPr>
          </a:p>
        </p:txBody>
      </p:sp>
      <p:sp>
        <p:nvSpPr>
          <p:cNvPr id="14" name="Textfeld 20"/>
          <p:cNvSpPr txBox="1">
            <a:spLocks noChangeArrowheads="1"/>
          </p:cNvSpPr>
          <p:nvPr/>
        </p:nvSpPr>
        <p:spPr bwMode="auto">
          <a:xfrm>
            <a:off x="319098" y="418142"/>
            <a:ext cx="6325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Weiterbildung und berufliche Entwicklung</a:t>
            </a:r>
            <a:endParaRPr lang="de-DE" sz="2400" b="1" dirty="0">
              <a:solidFill>
                <a:schemeClr val="bg1"/>
              </a:solidFill>
              <a:latin typeface="+mj-lt"/>
            </a:endParaRPr>
          </a:p>
        </p:txBody>
      </p:sp>
      <p:sp>
        <p:nvSpPr>
          <p:cNvPr id="15"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19</a:t>
            </a:fld>
            <a:endParaRPr lang="de-DE" dirty="0">
              <a:solidFill>
                <a:schemeClr val="tx1"/>
              </a:solidFill>
            </a:endParaRPr>
          </a:p>
        </p:txBody>
      </p:sp>
      <p:sp>
        <p:nvSpPr>
          <p:cNvPr id="16" name="Fußzeilenplatzhalter 4"/>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Tree>
    <p:extLst>
      <p:ext uri="{BB962C8B-B14F-4D97-AF65-F5344CB8AC3E}">
        <p14:creationId xmlns:p14="http://schemas.microsoft.com/office/powerpoint/2010/main" val="220828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187624" y="2338388"/>
            <a:ext cx="7629352" cy="3986212"/>
          </a:xfrm>
        </p:spPr>
        <p:txBody>
          <a:bodyPr/>
          <a:lstStyle/>
          <a:p>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2</a:t>
            </a:fld>
            <a:endParaRPr lang="de-DE">
              <a:solidFill>
                <a:schemeClr val="tx1"/>
              </a:solidFill>
            </a:endParaRPr>
          </a:p>
        </p:txBody>
      </p:sp>
      <p:sp>
        <p:nvSpPr>
          <p:cNvPr id="4" name="Fußzeilenplatzhalter 3"/>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
        <p:nvSpPr>
          <p:cNvPr id="8" name="Trapez 16"/>
          <p:cNvSpPr/>
          <p:nvPr/>
        </p:nvSpPr>
        <p:spPr bwMode="auto">
          <a:xfrm>
            <a:off x="838200" y="2205038"/>
            <a:ext cx="7772400" cy="3128962"/>
          </a:xfrm>
          <a:prstGeom prst="trapezoid">
            <a:avLst>
              <a:gd name="adj" fmla="val 7902"/>
            </a:avLst>
          </a:prstGeom>
          <a:solidFill>
            <a:srgbClr val="E40101"/>
          </a:soli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96" charset="0"/>
              <a:buNone/>
              <a:defRPr/>
            </a:pPr>
            <a:endParaRPr lang="de-DE" sz="1400" u="sng" dirty="0">
              <a:ea typeface="ＭＳ Ｐゴシック" pitchFamily="96" charset="-128"/>
              <a:cs typeface="Arial" charset="0"/>
            </a:endParaRPr>
          </a:p>
        </p:txBody>
      </p:sp>
      <p:sp>
        <p:nvSpPr>
          <p:cNvPr id="9" name="Rechteck 19"/>
          <p:cNvSpPr>
            <a:spLocks noChangeArrowheads="1"/>
          </p:cNvSpPr>
          <p:nvPr/>
        </p:nvSpPr>
        <p:spPr bwMode="auto">
          <a:xfrm>
            <a:off x="1371600" y="2433638"/>
            <a:ext cx="6934200" cy="26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ts val="2400"/>
              </a:lnSpc>
              <a:spcBef>
                <a:spcPts val="0"/>
              </a:spcBef>
              <a:spcAft>
                <a:spcPts val="600"/>
              </a:spcAft>
              <a:buClrTx/>
              <a:buSzTx/>
              <a:buFontTx/>
              <a:buNone/>
              <a:tabLst/>
              <a:defRPr/>
            </a:pPr>
            <a:r>
              <a:rPr kumimoji="0" lang="de-DE" sz="2100" b="1" i="0" u="none" strike="noStrike" kern="0" cap="none" spc="0" normalizeH="0" baseline="0" noProof="0" dirty="0">
                <a:ln>
                  <a:noFill/>
                </a:ln>
                <a:solidFill>
                  <a:srgbClr val="FFFFFF"/>
                </a:solidFill>
                <a:effectLst/>
                <a:uLnTx/>
                <a:uFillTx/>
                <a:latin typeface="+mj-lt"/>
              </a:rPr>
              <a:t>Votum zu Arbeits- und Lebensbedingungen</a:t>
            </a:r>
          </a:p>
          <a:p>
            <a:pPr marL="266700" marR="0" lvl="1" indent="-266700" defTabSz="914400" eaLnBrk="1" fontAlgn="auto" latinLnBrk="0" hangingPunct="1">
              <a:lnSpc>
                <a:spcPts val="2100"/>
              </a:lnSpc>
              <a:spcBef>
                <a:spcPts val="0"/>
              </a:spcBef>
              <a:spcAft>
                <a:spcPts val="600"/>
              </a:spcAft>
              <a:buClr>
                <a:schemeClr val="tx1"/>
              </a:buClr>
              <a:buSzTx/>
              <a:buFont typeface="Wingdings" charset="2"/>
              <a:buChar char="§"/>
              <a:tabLst/>
              <a:defRPr/>
            </a:pPr>
            <a:r>
              <a:rPr kumimoji="0" lang="de-DE" sz="1800" b="0" i="0" u="none" strike="noStrike" kern="0" cap="none" spc="0" normalizeH="0" baseline="0" noProof="0" dirty="0" smtClean="0">
                <a:ln>
                  <a:noFill/>
                </a:ln>
                <a:solidFill>
                  <a:srgbClr val="FFFFFF"/>
                </a:solidFill>
                <a:effectLst/>
                <a:uLnTx/>
                <a:uFillTx/>
                <a:latin typeface="+mn-lt"/>
              </a:rPr>
              <a:t>Unmittelbar</a:t>
            </a:r>
            <a:r>
              <a:rPr kumimoji="0" lang="de-DE" sz="1800" b="0" i="0" u="none" strike="noStrike" kern="0" cap="none" spc="0" normalizeH="0" noProof="0" dirty="0" smtClean="0">
                <a:ln>
                  <a:noFill/>
                </a:ln>
                <a:solidFill>
                  <a:srgbClr val="FFFFFF"/>
                </a:solidFill>
                <a:effectLst/>
                <a:uLnTx/>
                <a:uFillTx/>
                <a:latin typeface="+mn-lt"/>
              </a:rPr>
              <a:t> </a:t>
            </a:r>
            <a:r>
              <a:rPr kumimoji="0" lang="de-DE" sz="1800" b="0" i="0" u="none" strike="noStrike" kern="0" cap="none" spc="0" normalizeH="0" baseline="0" noProof="0" dirty="0" smtClean="0">
                <a:ln>
                  <a:noFill/>
                </a:ln>
                <a:solidFill>
                  <a:srgbClr val="FFFFFF"/>
                </a:solidFill>
                <a:effectLst/>
                <a:uLnTx/>
                <a:uFillTx/>
                <a:latin typeface="+mn-lt"/>
              </a:rPr>
              <a:t>und </a:t>
            </a:r>
            <a:r>
              <a:rPr kumimoji="0" lang="de-DE" sz="1800" b="0" i="0" u="none" strike="noStrike" kern="0" cap="none" spc="0" normalizeH="0" baseline="0" noProof="0" dirty="0">
                <a:ln>
                  <a:noFill/>
                </a:ln>
                <a:solidFill>
                  <a:srgbClr val="FFFFFF"/>
                </a:solidFill>
                <a:effectLst/>
                <a:uLnTx/>
                <a:uFillTx/>
                <a:latin typeface="+mn-lt"/>
              </a:rPr>
              <a:t>direkt von </a:t>
            </a:r>
            <a:r>
              <a:rPr kumimoji="0" lang="de-DE" sz="1800" b="0" i="0" u="none" strike="noStrike" kern="0" cap="none" spc="0" normalizeH="0" baseline="0" noProof="0" dirty="0" smtClean="0">
                <a:ln>
                  <a:noFill/>
                </a:ln>
                <a:solidFill>
                  <a:srgbClr val="FFFFFF"/>
                </a:solidFill>
                <a:effectLst/>
                <a:uLnTx/>
                <a:uFillTx/>
                <a:latin typeface="+mn-lt"/>
              </a:rPr>
              <a:t>über 500.000 Mitgliedern</a:t>
            </a:r>
            <a:r>
              <a:rPr kumimoji="0" lang="de-DE" sz="1800" b="0" i="0" u="none" strike="noStrike" kern="0" cap="none" spc="0" normalizeH="0" noProof="0" dirty="0" smtClean="0">
                <a:ln>
                  <a:noFill/>
                </a:ln>
                <a:solidFill>
                  <a:srgbClr val="FFFFFF"/>
                </a:solidFill>
                <a:effectLst/>
                <a:uLnTx/>
                <a:uFillTx/>
                <a:latin typeface="+mn-lt"/>
              </a:rPr>
              <a:t> </a:t>
            </a:r>
            <a:r>
              <a:rPr kumimoji="0" lang="de-DE" sz="1800" b="0" i="0" u="none" strike="noStrike" kern="0" cap="none" spc="0" normalizeH="0" baseline="0" noProof="0" dirty="0" smtClean="0">
                <a:ln>
                  <a:noFill/>
                </a:ln>
                <a:solidFill>
                  <a:srgbClr val="FFFFFF"/>
                </a:solidFill>
                <a:effectLst/>
                <a:uLnTx/>
                <a:uFillTx/>
                <a:latin typeface="+mn-lt"/>
              </a:rPr>
              <a:t>und anderen Beschäftigten</a:t>
            </a:r>
            <a:r>
              <a:rPr lang="de-DE" sz="1800" kern="0" dirty="0">
                <a:solidFill>
                  <a:srgbClr val="FFFFFF"/>
                </a:solidFill>
                <a:latin typeface="+mn-lt"/>
              </a:rPr>
              <a:t> </a:t>
            </a:r>
            <a:r>
              <a:rPr kumimoji="0" lang="de-DE" sz="1800" b="0" i="0" u="none" strike="noStrike" kern="0" cap="none" spc="0" normalizeH="0" baseline="0" noProof="0" dirty="0" smtClean="0">
                <a:ln>
                  <a:noFill/>
                </a:ln>
                <a:solidFill>
                  <a:srgbClr val="FFFFFF"/>
                </a:solidFill>
                <a:effectLst/>
                <a:uLnTx/>
                <a:uFillTx/>
                <a:latin typeface="+mn-lt"/>
              </a:rPr>
              <a:t>im Organisationsbereich</a:t>
            </a:r>
            <a:r>
              <a:rPr kumimoji="0" lang="de-DE" sz="1800" b="0" i="0" u="none" strike="noStrike" kern="0" cap="none" spc="0" normalizeH="0" noProof="0" dirty="0" smtClean="0">
                <a:ln>
                  <a:noFill/>
                </a:ln>
                <a:solidFill>
                  <a:srgbClr val="FFFFFF"/>
                </a:solidFill>
                <a:effectLst/>
                <a:uLnTx/>
                <a:uFillTx/>
                <a:latin typeface="+mn-lt"/>
              </a:rPr>
              <a:t> </a:t>
            </a:r>
            <a:r>
              <a:rPr kumimoji="0" lang="de-DE" sz="1800" b="0" i="0" u="none" strike="noStrike" kern="0" cap="none" spc="0" normalizeH="0" baseline="0" noProof="0" dirty="0" smtClean="0">
                <a:ln>
                  <a:noFill/>
                </a:ln>
                <a:solidFill>
                  <a:srgbClr val="FFFFFF"/>
                </a:solidFill>
                <a:effectLst/>
                <a:uLnTx/>
                <a:uFillTx/>
                <a:latin typeface="+mn-lt"/>
              </a:rPr>
              <a:t>der </a:t>
            </a:r>
            <a:r>
              <a:rPr kumimoji="0" lang="de-DE" sz="1800" b="0" i="0" u="none" strike="noStrike" kern="0" cap="none" spc="0" normalizeH="0" baseline="0" noProof="0" dirty="0">
                <a:ln>
                  <a:noFill/>
                </a:ln>
                <a:solidFill>
                  <a:srgbClr val="FFFFFF"/>
                </a:solidFill>
                <a:effectLst/>
                <a:uLnTx/>
                <a:uFillTx/>
                <a:latin typeface="+mn-lt"/>
              </a:rPr>
              <a:t>IG Metall</a:t>
            </a:r>
          </a:p>
          <a:p>
            <a:pPr marL="266700" marR="0" lvl="1" indent="-266700" defTabSz="914400" eaLnBrk="1" fontAlgn="auto" latinLnBrk="0" hangingPunct="1">
              <a:lnSpc>
                <a:spcPts val="2100"/>
              </a:lnSpc>
              <a:spcBef>
                <a:spcPts val="0"/>
              </a:spcBef>
              <a:spcAft>
                <a:spcPts val="600"/>
              </a:spcAft>
              <a:buClr>
                <a:schemeClr val="tx1"/>
              </a:buClr>
              <a:buSzTx/>
              <a:buFont typeface="Wingdings" charset="2"/>
              <a:buChar char="§"/>
              <a:tabLst/>
              <a:defRPr/>
            </a:pPr>
            <a:r>
              <a:rPr kumimoji="0" lang="de-DE" sz="1800" b="0" i="0" u="none" strike="noStrike" kern="0" cap="none" spc="0" normalizeH="0" baseline="0" noProof="0" dirty="0">
                <a:ln>
                  <a:noFill/>
                </a:ln>
                <a:solidFill>
                  <a:srgbClr val="FFFFFF"/>
                </a:solidFill>
                <a:effectLst/>
                <a:uLnTx/>
                <a:uFillTx/>
                <a:latin typeface="+mn-lt"/>
              </a:rPr>
              <a:t>Erfahrungen im Betrieb</a:t>
            </a:r>
          </a:p>
          <a:p>
            <a:pPr marL="266700" marR="0" lvl="1" indent="-266700" defTabSz="914400" eaLnBrk="1" fontAlgn="auto" latinLnBrk="0" hangingPunct="1">
              <a:lnSpc>
                <a:spcPts val="2100"/>
              </a:lnSpc>
              <a:spcBef>
                <a:spcPts val="0"/>
              </a:spcBef>
              <a:spcAft>
                <a:spcPts val="600"/>
              </a:spcAft>
              <a:buClr>
                <a:schemeClr val="tx1"/>
              </a:buClr>
              <a:buSzTx/>
              <a:buFont typeface="Wingdings" charset="2"/>
              <a:buChar char="§"/>
              <a:tabLst/>
              <a:defRPr/>
            </a:pPr>
            <a:r>
              <a:rPr kumimoji="0" lang="de-DE" sz="1800" b="0" i="0" u="none" strike="noStrike" kern="0" cap="none" spc="0" normalizeH="0" baseline="0" noProof="0" dirty="0">
                <a:ln>
                  <a:noFill/>
                </a:ln>
                <a:solidFill>
                  <a:srgbClr val="FFFFFF"/>
                </a:solidFill>
                <a:effectLst/>
                <a:uLnTx/>
                <a:uFillTx/>
                <a:latin typeface="+mn-lt"/>
              </a:rPr>
              <a:t>Erwartungen an die berufliche Zukunft</a:t>
            </a:r>
          </a:p>
          <a:p>
            <a:pPr marL="266700" marR="0" lvl="1" indent="-266700" defTabSz="914400" eaLnBrk="1" fontAlgn="auto" latinLnBrk="0" hangingPunct="1">
              <a:lnSpc>
                <a:spcPts val="2100"/>
              </a:lnSpc>
              <a:spcBef>
                <a:spcPts val="0"/>
              </a:spcBef>
              <a:spcAft>
                <a:spcPts val="600"/>
              </a:spcAft>
              <a:buClr>
                <a:schemeClr val="tx1"/>
              </a:buClr>
              <a:buSzTx/>
              <a:buFont typeface="Wingdings" charset="2"/>
              <a:buChar char="§"/>
              <a:tabLst/>
              <a:defRPr/>
            </a:pPr>
            <a:r>
              <a:rPr kumimoji="0" lang="de-DE" sz="1800" b="0" i="0" u="none" strike="noStrike" kern="0" cap="none" spc="0" normalizeH="0" baseline="0" noProof="0" dirty="0" smtClean="0">
                <a:ln>
                  <a:noFill/>
                </a:ln>
                <a:solidFill>
                  <a:srgbClr val="FFFFFF"/>
                </a:solidFill>
                <a:effectLst/>
                <a:uLnTx/>
                <a:uFillTx/>
                <a:latin typeface="+mn-lt"/>
              </a:rPr>
              <a:t>Anforderungen</a:t>
            </a:r>
            <a:r>
              <a:rPr kumimoji="0" lang="de-DE" sz="1800" b="0" i="0" u="none" strike="noStrike" kern="0" cap="none" spc="0" normalizeH="0" noProof="0" dirty="0" smtClean="0">
                <a:ln>
                  <a:noFill/>
                </a:ln>
                <a:solidFill>
                  <a:srgbClr val="FFFFFF"/>
                </a:solidFill>
                <a:effectLst/>
                <a:uLnTx/>
                <a:uFillTx/>
                <a:latin typeface="+mn-lt"/>
              </a:rPr>
              <a:t> </a:t>
            </a:r>
            <a:r>
              <a:rPr kumimoji="0" lang="de-DE" sz="1800" b="0" i="0" u="none" strike="noStrike" kern="0" cap="none" spc="0" normalizeH="0" baseline="0" noProof="0" dirty="0" smtClean="0">
                <a:ln>
                  <a:noFill/>
                </a:ln>
                <a:solidFill>
                  <a:srgbClr val="FFFFFF"/>
                </a:solidFill>
                <a:effectLst/>
                <a:uLnTx/>
                <a:uFillTx/>
                <a:latin typeface="+mn-lt"/>
              </a:rPr>
              <a:t>an </a:t>
            </a:r>
            <a:r>
              <a:rPr kumimoji="0" lang="de-DE" sz="1800" b="0" i="0" u="none" strike="noStrike" kern="0" cap="none" spc="0" normalizeH="0" baseline="0" noProof="0" dirty="0">
                <a:ln>
                  <a:noFill/>
                </a:ln>
                <a:solidFill>
                  <a:srgbClr val="FFFFFF"/>
                </a:solidFill>
                <a:effectLst/>
                <a:uLnTx/>
                <a:uFillTx/>
                <a:latin typeface="+mn-lt"/>
              </a:rPr>
              <a:t>Politik – Bundestagswahl!</a:t>
            </a:r>
          </a:p>
          <a:p>
            <a:pPr marL="0" marR="0" lvl="1" indent="0" defTabSz="914400" eaLnBrk="1" fontAlgn="auto" latinLnBrk="0" hangingPunct="1">
              <a:lnSpc>
                <a:spcPct val="100000"/>
              </a:lnSpc>
              <a:spcBef>
                <a:spcPts val="0"/>
              </a:spcBef>
              <a:spcAft>
                <a:spcPts val="0"/>
              </a:spcAft>
              <a:buClrTx/>
              <a:buSzTx/>
              <a:buFontTx/>
              <a:buNone/>
              <a:tabLst/>
              <a:defRPr/>
            </a:pPr>
            <a:r>
              <a:rPr kumimoji="0" lang="de-DE" sz="2100" b="1" i="0" u="none" strike="noStrike" kern="0" cap="none" spc="0" normalizeH="0" baseline="0" noProof="0" dirty="0">
                <a:ln>
                  <a:noFill/>
                </a:ln>
                <a:solidFill>
                  <a:srgbClr val="FFFFFF"/>
                </a:solidFill>
                <a:effectLst/>
                <a:uLnTx/>
                <a:uFillTx/>
                <a:latin typeface="+mj-lt"/>
              </a:rPr>
              <a:t>als Grundlage für das betriebliche, </a:t>
            </a:r>
            <a:r>
              <a:rPr kumimoji="0" lang="de-DE" sz="2100" b="1" i="0" u="none" strike="noStrike" kern="0" cap="none" spc="0" normalizeH="0" baseline="0" noProof="0" dirty="0">
                <a:ln>
                  <a:noFill/>
                </a:ln>
                <a:effectLst/>
                <a:uLnTx/>
                <a:uFillTx/>
                <a:latin typeface="+mj-lt"/>
              </a:rPr>
              <a:t>tarifliche</a:t>
            </a:r>
            <a:r>
              <a:rPr kumimoji="0" lang="de-DE" sz="2100" b="1" i="0" u="none" strike="noStrike" kern="0" cap="none" spc="0" normalizeH="0" baseline="0" noProof="0" dirty="0">
                <a:ln>
                  <a:noFill/>
                </a:ln>
                <a:solidFill>
                  <a:srgbClr val="FFFFFF"/>
                </a:solidFill>
                <a:effectLst/>
                <a:uLnTx/>
                <a:uFillTx/>
                <a:latin typeface="+mj-lt"/>
              </a:rPr>
              <a:t> und politische Handeln der IG Metall!</a:t>
            </a:r>
          </a:p>
        </p:txBody>
      </p:sp>
      <p:sp>
        <p:nvSpPr>
          <p:cNvPr id="10" name="Rechteck 17"/>
          <p:cNvSpPr>
            <a:spLocks noGrp="1" noChangeArrowheads="1"/>
          </p:cNvSpPr>
          <p:nvPr>
            <p:ph type="title"/>
          </p:nvPr>
        </p:nvSpPr>
        <p:spPr bwMode="auto">
          <a:xfrm>
            <a:off x="1238700" y="1700808"/>
            <a:ext cx="7200000"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e-DE" b="1" dirty="0" smtClean="0"/>
              <a:t>Warum </a:t>
            </a:r>
            <a:r>
              <a:rPr lang="de-DE" b="1" dirty="0"/>
              <a:t>haben wir die Befragung durchgeführt?</a:t>
            </a:r>
          </a:p>
        </p:txBody>
      </p:sp>
      <p:sp>
        <p:nvSpPr>
          <p:cNvPr id="11" name="Rechtwinkliges Dreieck 10"/>
          <p:cNvSpPr/>
          <p:nvPr/>
        </p:nvSpPr>
        <p:spPr bwMode="auto">
          <a:xfrm rot="4396661">
            <a:off x="5929313" y="5578475"/>
            <a:ext cx="936625" cy="1317625"/>
          </a:xfrm>
          <a:prstGeom prst="rtTriangle">
            <a:avLst/>
          </a:prstGeom>
          <a:gradFill flip="none" rotWithShape="1">
            <a:gsLst>
              <a:gs pos="51000">
                <a:srgbClr val="E40101"/>
              </a:gs>
              <a:gs pos="100000">
                <a:srgbClr val="000000"/>
              </a:gs>
            </a:gsLst>
            <a:lin ang="11100000" scaled="0"/>
            <a:tileRect/>
          </a:gradFill>
          <a:ln w="9525" cap="flat" cmpd="sng" algn="ctr">
            <a:noFill/>
            <a:prstDash val="solid"/>
            <a:round/>
            <a:headEnd type="none" w="med" len="med"/>
            <a:tailEnd type="none" w="med" len="med"/>
          </a:ln>
          <a:effectLst/>
        </p:spPr>
        <p:txBody>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96" charset="0"/>
              <a:buNone/>
              <a:tabLst/>
              <a:defRPr/>
            </a:pPr>
            <a:endParaRPr kumimoji="0" lang="de-DE" sz="2000" b="0" i="0" u="sng" strike="noStrike" kern="0" cap="none" spc="0" normalizeH="0" baseline="0" noProof="0" dirty="0">
              <a:ln>
                <a:noFill/>
              </a:ln>
              <a:solidFill>
                <a:srgbClr val="FFFFFF"/>
              </a:solidFill>
              <a:effectLst/>
              <a:uLnTx/>
              <a:uFillTx/>
              <a:ea typeface="ＭＳ Ｐゴシック" pitchFamily="96" charset="-128"/>
              <a:cs typeface="Arial" charset="0"/>
            </a:endParaRPr>
          </a:p>
        </p:txBody>
      </p:sp>
      <p:sp>
        <p:nvSpPr>
          <p:cNvPr id="12" name="Rechtwinkliges Dreieck 15"/>
          <p:cNvSpPr>
            <a:spLocks noChangeArrowheads="1"/>
          </p:cNvSpPr>
          <p:nvPr/>
        </p:nvSpPr>
        <p:spPr bwMode="auto">
          <a:xfrm rot="20800680">
            <a:off x="5510213" y="4932363"/>
            <a:ext cx="2987675" cy="723900"/>
          </a:xfrm>
          <a:prstGeom prst="rtTriangle">
            <a:avLst/>
          </a:prstGeom>
          <a:gradFill rotWithShape="1">
            <a:gsLst>
              <a:gs pos="0">
                <a:srgbClr val="E40101"/>
              </a:gs>
              <a:gs pos="100000">
                <a:srgbClr val="000000"/>
              </a:gs>
            </a:gsLst>
            <a:lin ang="1716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charset="0"/>
              <a:buNone/>
              <a:tabLst/>
              <a:defRPr/>
            </a:pPr>
            <a:endParaRPr kumimoji="0" lang="de-DE" sz="2000" b="0" i="0" u="sng" strike="noStrike" kern="0" cap="none" spc="0" normalizeH="0" baseline="0" noProof="0" dirty="0">
              <a:ln>
                <a:noFill/>
              </a:ln>
              <a:solidFill>
                <a:srgbClr val="FFFFFF"/>
              </a:solidFill>
              <a:effectLst/>
              <a:uLnTx/>
              <a:uFillTx/>
              <a:cs typeface="Arial" charset="0"/>
            </a:endParaRPr>
          </a:p>
        </p:txBody>
      </p:sp>
      <p:sp>
        <p:nvSpPr>
          <p:cNvPr id="13" name="Textfeld 12"/>
          <p:cNvSpPr txBox="1">
            <a:spLocks noChangeArrowheads="1"/>
          </p:cNvSpPr>
          <p:nvPr/>
        </p:nvSpPr>
        <p:spPr bwMode="auto">
          <a:xfrm>
            <a:off x="641995" y="544190"/>
            <a:ext cx="2632547" cy="319410"/>
          </a:xfrm>
          <a:prstGeom prst="rect">
            <a:avLst/>
          </a:prstGeom>
          <a:noFill/>
          <a:ln>
            <a:noFill/>
          </a:ln>
          <a:extLst/>
        </p:spPr>
        <p:txBody>
          <a:bodyPr lIns="180000" tIns="0" rIns="0" bIns="0" anchor="ctr"/>
          <a:lstStyle>
            <a:lvl1pPr defTabSz="449263" eaLnBrk="0" hangingPunct="0">
              <a:defRPr sz="2400">
                <a:solidFill>
                  <a:schemeClr val="tx1"/>
                </a:solidFill>
                <a:latin typeface="Arial" charset="0"/>
                <a:ea typeface="ＭＳ Ｐゴシック" charset="0"/>
                <a:cs typeface="ＭＳ Ｐゴシック" charset="0"/>
              </a:defRPr>
            </a:lvl1pPr>
            <a:lvl2pPr marL="742950" indent="-285750" defTabSz="449263" eaLnBrk="0" hangingPunct="0">
              <a:defRPr sz="2400">
                <a:solidFill>
                  <a:schemeClr val="tx1"/>
                </a:solidFill>
                <a:latin typeface="Arial" charset="0"/>
                <a:ea typeface="ＭＳ Ｐゴシック" charset="0"/>
              </a:defRPr>
            </a:lvl2pPr>
            <a:lvl3pPr marL="1143000" indent="-228600" defTabSz="449263" eaLnBrk="0" hangingPunct="0">
              <a:defRPr sz="2400">
                <a:solidFill>
                  <a:schemeClr val="tx1"/>
                </a:solidFill>
                <a:latin typeface="Arial" charset="0"/>
                <a:ea typeface="ＭＳ Ｐゴシック" charset="0"/>
              </a:defRPr>
            </a:lvl3pPr>
            <a:lvl4pPr marL="1600200" indent="-228600" defTabSz="449263" eaLnBrk="0" hangingPunct="0">
              <a:defRPr sz="2400">
                <a:solidFill>
                  <a:schemeClr val="tx1"/>
                </a:solidFill>
                <a:latin typeface="Arial" charset="0"/>
                <a:ea typeface="ＭＳ Ｐゴシック" charset="0"/>
              </a:defRPr>
            </a:lvl4pPr>
            <a:lvl5pPr marL="2057400" indent="-228600" defTabSz="449263" eaLnBrk="0" hangingPunct="0">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Arial" charset="0"/>
                <a:ea typeface="ＭＳ Ｐゴシック" charset="0"/>
              </a:defRPr>
            </a:lvl9pPr>
          </a:lstStyle>
          <a:p>
            <a:pPr>
              <a:lnSpc>
                <a:spcPts val="2100"/>
              </a:lnSpc>
              <a:buClr>
                <a:srgbClr val="FF0000"/>
              </a:buClr>
              <a:buNone/>
            </a:pPr>
            <a:r>
              <a:rPr lang="de-DE" b="1" dirty="0" smtClean="0">
                <a:solidFill>
                  <a:schemeClr val="bg1"/>
                </a:solidFill>
                <a:cs typeface="Arial" charset="0"/>
              </a:rPr>
              <a:t>Rückschau</a:t>
            </a:r>
            <a:endParaRPr lang="de-DE" b="1" dirty="0">
              <a:solidFill>
                <a:schemeClr val="bg1"/>
              </a:solidFill>
              <a:cs typeface="Arial" charset="0"/>
            </a:endParaRPr>
          </a:p>
        </p:txBody>
      </p:sp>
    </p:spTree>
    <p:extLst>
      <p:ext uri="{BB962C8B-B14F-4D97-AF65-F5344CB8AC3E}">
        <p14:creationId xmlns:p14="http://schemas.microsoft.com/office/powerpoint/2010/main" val="2253394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71600" y="1628800"/>
            <a:ext cx="7055984" cy="432048"/>
          </a:xfrm>
        </p:spPr>
        <p:txBody>
          <a:bodyPr>
            <a:normAutofit/>
          </a:bodyPr>
          <a:lstStyle/>
          <a:p>
            <a:r>
              <a:rPr lang="de-DE" dirty="0" smtClean="0"/>
              <a:t>Weiterbildung und berufliche Entwicklung</a:t>
            </a:r>
            <a:endParaRPr lang="de-DE" dirty="0"/>
          </a:p>
        </p:txBody>
      </p:sp>
      <p:sp>
        <p:nvSpPr>
          <p:cNvPr id="4" name="Inhaltsplatzhalter 3"/>
          <p:cNvSpPr>
            <a:spLocks noGrp="1"/>
          </p:cNvSpPr>
          <p:nvPr>
            <p:ph idx="1"/>
          </p:nvPr>
        </p:nvSpPr>
        <p:spPr>
          <a:xfrm>
            <a:off x="971600" y="2348880"/>
            <a:ext cx="7197725" cy="3986212"/>
          </a:xfrm>
        </p:spPr>
        <p:txBody>
          <a:bodyPr/>
          <a:lstStyle/>
          <a:p>
            <a:pPr marL="342900" indent="-342900"/>
            <a:r>
              <a:rPr lang="de-DE" dirty="0" smtClean="0"/>
              <a:t>Individuelle Rechtsansprüche </a:t>
            </a:r>
            <a:r>
              <a:rPr lang="de-DE" dirty="0"/>
              <a:t>auf </a:t>
            </a:r>
            <a:r>
              <a:rPr lang="de-DE" dirty="0" smtClean="0"/>
              <a:t>Weiterbildung im TV regeln</a:t>
            </a:r>
            <a:endParaRPr lang="de-DE" dirty="0"/>
          </a:p>
          <a:p>
            <a:pPr marL="342900" indent="-342900"/>
            <a:r>
              <a:rPr lang="de-DE" dirty="0"/>
              <a:t>Ansprüche auf Qualifizierung und Teilzeit regeln bzw. Qualifizierung während </a:t>
            </a:r>
            <a:r>
              <a:rPr lang="de-DE" dirty="0" smtClean="0"/>
              <a:t>Teilzeit</a:t>
            </a:r>
            <a:endParaRPr lang="de-DE" dirty="0"/>
          </a:p>
          <a:p>
            <a:pPr marL="342900" indent="-342900"/>
            <a:r>
              <a:rPr lang="de-DE" dirty="0"/>
              <a:t>Anspruch auf Teilnahme an Qualifizierungsmaßnahmen während Elternzeit, Pflegezeiten </a:t>
            </a:r>
            <a:r>
              <a:rPr lang="de-DE" dirty="0" smtClean="0"/>
              <a:t>und anderen </a:t>
            </a:r>
            <a:r>
              <a:rPr lang="de-DE" dirty="0"/>
              <a:t>Zeiten der Arbeitsunterbrechung</a:t>
            </a:r>
          </a:p>
          <a:p>
            <a:pPr marL="342900" indent="-342900"/>
            <a:r>
              <a:rPr lang="de-DE" dirty="0"/>
              <a:t>Anspruch auf berufliche Entwicklung </a:t>
            </a:r>
            <a:r>
              <a:rPr lang="de-DE" dirty="0" smtClean="0"/>
              <a:t>und Qualifizierung nach </a:t>
            </a:r>
            <a:r>
              <a:rPr lang="de-DE" dirty="0"/>
              <a:t>x Jahren Takt- und Schichtarbeit</a:t>
            </a:r>
          </a:p>
          <a:p>
            <a:pPr marL="0" indent="0">
              <a:buNone/>
            </a:pPr>
            <a:endParaRPr lang="de-DE" dirty="0"/>
          </a:p>
        </p:txBody>
      </p:sp>
      <p:sp>
        <p:nvSpPr>
          <p:cNvPr id="7" name="Textfeld 20"/>
          <p:cNvSpPr txBox="1">
            <a:spLocks noChangeArrowheads="1"/>
          </p:cNvSpPr>
          <p:nvPr/>
        </p:nvSpPr>
        <p:spPr bwMode="auto">
          <a:xfrm>
            <a:off x="319098" y="418142"/>
            <a:ext cx="5233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Tarifpolitische Handlungsoptionen</a:t>
            </a:r>
            <a:endParaRPr lang="de-DE" sz="2400" b="1" dirty="0">
              <a:solidFill>
                <a:schemeClr val="bg1"/>
              </a:solidFill>
              <a:latin typeface="+mj-lt"/>
            </a:endParaRPr>
          </a:p>
        </p:txBody>
      </p:sp>
      <p:sp>
        <p:nvSpPr>
          <p:cNvPr id="5"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20</a:t>
            </a:fld>
            <a:endParaRPr lang="de-DE" dirty="0">
              <a:solidFill>
                <a:schemeClr val="tx1"/>
              </a:solidFill>
            </a:endParaRPr>
          </a:p>
        </p:txBody>
      </p:sp>
      <p:sp>
        <p:nvSpPr>
          <p:cNvPr id="6" name="Fußzeilenplatzhalter 4"/>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Tree>
    <p:extLst>
      <p:ext uri="{BB962C8B-B14F-4D97-AF65-F5344CB8AC3E}">
        <p14:creationId xmlns:p14="http://schemas.microsoft.com/office/powerpoint/2010/main" val="1551492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20"/>
          <p:cNvSpPr txBox="1">
            <a:spLocks noChangeArrowheads="1"/>
          </p:cNvSpPr>
          <p:nvPr/>
        </p:nvSpPr>
        <p:spPr bwMode="auto">
          <a:xfrm>
            <a:off x="319098" y="418142"/>
            <a:ext cx="5681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None/>
            </a:pPr>
            <a:r>
              <a:rPr lang="de-DE" sz="2400" b="1" dirty="0" smtClean="0">
                <a:solidFill>
                  <a:srgbClr val="FFFFFF"/>
                </a:solidFill>
                <a:latin typeface="+mj-lt"/>
                <a:cs typeface="Calibri" pitchFamily="34" charset="0"/>
              </a:rPr>
              <a:t>Alters- </a:t>
            </a:r>
            <a:r>
              <a:rPr lang="de-DE" sz="2400" b="1" dirty="0">
                <a:solidFill>
                  <a:srgbClr val="FFFFFF"/>
                </a:solidFill>
                <a:latin typeface="+mj-lt"/>
                <a:cs typeface="Calibri" pitchFamily="34" charset="0"/>
              </a:rPr>
              <a:t>und alternsgerechtes </a:t>
            </a:r>
            <a:r>
              <a:rPr lang="de-DE" sz="2400" b="1" dirty="0" smtClean="0">
                <a:solidFill>
                  <a:srgbClr val="FFFFFF"/>
                </a:solidFill>
                <a:latin typeface="+mj-lt"/>
                <a:cs typeface="Calibri" pitchFamily="34" charset="0"/>
              </a:rPr>
              <a:t>Arbeiten</a:t>
            </a:r>
            <a:endParaRPr lang="de-DE" sz="2400" b="1" dirty="0">
              <a:solidFill>
                <a:srgbClr val="FFFFFF"/>
              </a:solidFill>
              <a:latin typeface="+mj-lt"/>
              <a:cs typeface="Calibri" pitchFamily="34" charset="0"/>
            </a:endParaRPr>
          </a:p>
        </p:txBody>
      </p:sp>
      <p:sp>
        <p:nvSpPr>
          <p:cNvPr id="14" name="Rechteck 17"/>
          <p:cNvSpPr>
            <a:spLocks noChangeArrowheads="1"/>
          </p:cNvSpPr>
          <p:nvPr/>
        </p:nvSpPr>
        <p:spPr bwMode="auto">
          <a:xfrm>
            <a:off x="539552" y="1484784"/>
            <a:ext cx="7696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400"/>
              </a:lnSpc>
              <a:spcAft>
                <a:spcPts val="600"/>
              </a:spcAft>
              <a:buNone/>
              <a:defRPr/>
            </a:pPr>
            <a:r>
              <a:rPr lang="de-DE" sz="2100" dirty="0">
                <a:solidFill>
                  <a:srgbClr val="404040"/>
                </a:solidFill>
              </a:rPr>
              <a:t>Welche Maßnahmen sind aus Ihrer Sicht wichtig, </a:t>
            </a:r>
            <a:r>
              <a:rPr lang="de-DE" sz="2100" dirty="0" smtClean="0">
                <a:solidFill>
                  <a:srgbClr val="404040"/>
                </a:solidFill>
              </a:rPr>
              <a:t>damit </a:t>
            </a:r>
            <a:r>
              <a:rPr lang="de-DE" sz="2100" dirty="0">
                <a:solidFill>
                  <a:srgbClr val="404040"/>
                </a:solidFill>
              </a:rPr>
              <a:t>Sie </a:t>
            </a:r>
            <a:r>
              <a:rPr lang="de-DE" sz="2100" b="1" dirty="0" smtClean="0">
                <a:solidFill>
                  <a:srgbClr val="404040"/>
                </a:solidFill>
              </a:rPr>
              <a:t>bis zur Rente </a:t>
            </a:r>
            <a:r>
              <a:rPr lang="de-DE" sz="2100" b="1" dirty="0">
                <a:solidFill>
                  <a:srgbClr val="404040"/>
                </a:solidFill>
              </a:rPr>
              <a:t>gesund und leistungsfähig</a:t>
            </a:r>
            <a:r>
              <a:rPr lang="de-DE" sz="2100" dirty="0">
                <a:solidFill>
                  <a:srgbClr val="404040"/>
                </a:solidFill>
              </a:rPr>
              <a:t> arbeiten können</a:t>
            </a:r>
            <a:r>
              <a:rPr lang="de-DE" sz="2100" dirty="0" smtClean="0">
                <a:solidFill>
                  <a:srgbClr val="404040"/>
                </a:solidFill>
              </a:rPr>
              <a:t>?</a:t>
            </a:r>
            <a:endParaRPr lang="de-DE" sz="2100" dirty="0">
              <a:solidFill>
                <a:srgbClr val="404040"/>
              </a:solidFill>
            </a:endParaRPr>
          </a:p>
        </p:txBody>
      </p:sp>
      <p:graphicFrame>
        <p:nvGraphicFramePr>
          <p:cNvPr id="15" name="Diagramm 14"/>
          <p:cNvGraphicFramePr>
            <a:graphicFrameLocks/>
          </p:cNvGraphicFramePr>
          <p:nvPr>
            <p:extLst>
              <p:ext uri="{D42A27DB-BD31-4B8C-83A1-F6EECF244321}">
                <p14:modId xmlns:p14="http://schemas.microsoft.com/office/powerpoint/2010/main" val="2183194449"/>
              </p:ext>
            </p:extLst>
          </p:nvPr>
        </p:nvGraphicFramePr>
        <p:xfrm>
          <a:off x="539552" y="2348880"/>
          <a:ext cx="785083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21</a:t>
            </a:fld>
            <a:endParaRPr lang="de-DE" dirty="0">
              <a:solidFill>
                <a:schemeClr val="tx1"/>
              </a:solidFill>
            </a:endParaRPr>
          </a:p>
        </p:txBody>
      </p:sp>
      <p:sp>
        <p:nvSpPr>
          <p:cNvPr id="9" name="Fußzeilenplatzhalter 4"/>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
        <p:nvSpPr>
          <p:cNvPr id="10" name="Rechteck 9"/>
          <p:cNvSpPr/>
          <p:nvPr/>
        </p:nvSpPr>
        <p:spPr bwMode="auto">
          <a:xfrm>
            <a:off x="661176" y="5436823"/>
            <a:ext cx="6876000" cy="323977"/>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2" name="Textfeld 11"/>
          <p:cNvSpPr txBox="1"/>
          <p:nvPr/>
        </p:nvSpPr>
        <p:spPr>
          <a:xfrm>
            <a:off x="8041416" y="5398756"/>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88 %</a:t>
            </a:r>
            <a:endParaRPr lang="de-DE" sz="2000" b="1" dirty="0">
              <a:solidFill>
                <a:srgbClr val="002060"/>
              </a:solidFill>
            </a:endParaRPr>
          </a:p>
        </p:txBody>
      </p:sp>
      <p:sp>
        <p:nvSpPr>
          <p:cNvPr id="11" name="Textfeld 10"/>
          <p:cNvSpPr txBox="1"/>
          <p:nvPr/>
        </p:nvSpPr>
        <p:spPr>
          <a:xfrm>
            <a:off x="8041416" y="3429000"/>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90 %</a:t>
            </a:r>
            <a:endParaRPr lang="de-DE" sz="2000" b="1" dirty="0">
              <a:solidFill>
                <a:srgbClr val="002060"/>
              </a:solidFill>
            </a:endParaRPr>
          </a:p>
        </p:txBody>
      </p:sp>
      <p:sp>
        <p:nvSpPr>
          <p:cNvPr id="13" name="Textfeld 12"/>
          <p:cNvSpPr txBox="1"/>
          <p:nvPr/>
        </p:nvSpPr>
        <p:spPr>
          <a:xfrm>
            <a:off x="8041416" y="3053546"/>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96 %</a:t>
            </a:r>
            <a:endParaRPr lang="de-DE" sz="2000" b="1" dirty="0">
              <a:solidFill>
                <a:srgbClr val="002060"/>
              </a:solidFill>
            </a:endParaRPr>
          </a:p>
        </p:txBody>
      </p:sp>
    </p:spTree>
    <p:extLst>
      <p:ext uri="{BB962C8B-B14F-4D97-AF65-F5344CB8AC3E}">
        <p14:creationId xmlns:p14="http://schemas.microsoft.com/office/powerpoint/2010/main" val="1475963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7"/>
          <p:cNvSpPr>
            <a:spLocks noChangeArrowheads="1"/>
          </p:cNvSpPr>
          <p:nvPr/>
        </p:nvSpPr>
        <p:spPr bwMode="auto">
          <a:xfrm>
            <a:off x="507461" y="1772816"/>
            <a:ext cx="7696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400"/>
              </a:lnSpc>
              <a:spcAft>
                <a:spcPts val="600"/>
              </a:spcAft>
              <a:buNone/>
              <a:defRPr/>
            </a:pPr>
            <a:r>
              <a:rPr lang="de-DE" sz="2100" dirty="0">
                <a:solidFill>
                  <a:srgbClr val="404040"/>
                </a:solidFill>
              </a:rPr>
              <a:t>Können Sie Ihre </a:t>
            </a:r>
            <a:r>
              <a:rPr lang="de-DE" sz="2100" dirty="0" smtClean="0">
                <a:solidFill>
                  <a:srgbClr val="404040"/>
                </a:solidFill>
              </a:rPr>
              <a:t>Arbeit </a:t>
            </a:r>
            <a:r>
              <a:rPr lang="de-DE" sz="2100" dirty="0">
                <a:solidFill>
                  <a:srgbClr val="404040"/>
                </a:solidFill>
              </a:rPr>
              <a:t>bei gleichbleibenden Anforderungen </a:t>
            </a:r>
            <a:br>
              <a:rPr lang="de-DE" sz="2100" dirty="0">
                <a:solidFill>
                  <a:srgbClr val="404040"/>
                </a:solidFill>
              </a:rPr>
            </a:br>
            <a:r>
              <a:rPr lang="de-DE" sz="2100" b="1" dirty="0">
                <a:solidFill>
                  <a:srgbClr val="404040"/>
                </a:solidFill>
              </a:rPr>
              <a:t>bis zum gesetzlichen Rentenalter</a:t>
            </a:r>
            <a:r>
              <a:rPr lang="de-DE" sz="2100" dirty="0">
                <a:solidFill>
                  <a:srgbClr val="404040"/>
                </a:solidFill>
              </a:rPr>
              <a:t> von über 65 Jahren ausüben</a:t>
            </a:r>
            <a:r>
              <a:rPr lang="de-DE" sz="2100" dirty="0" smtClean="0">
                <a:solidFill>
                  <a:srgbClr val="404040"/>
                </a:solidFill>
              </a:rPr>
              <a:t>?</a:t>
            </a:r>
            <a:endParaRPr lang="de-DE" sz="2100" dirty="0">
              <a:solidFill>
                <a:srgbClr val="404040"/>
              </a:solidFill>
            </a:endParaRPr>
          </a:p>
        </p:txBody>
      </p:sp>
      <p:graphicFrame>
        <p:nvGraphicFramePr>
          <p:cNvPr id="10" name="Diagramm 9"/>
          <p:cNvGraphicFramePr>
            <a:graphicFrameLocks/>
          </p:cNvGraphicFramePr>
          <p:nvPr>
            <p:extLst>
              <p:ext uri="{D42A27DB-BD31-4B8C-83A1-F6EECF244321}">
                <p14:modId xmlns:p14="http://schemas.microsoft.com/office/powerpoint/2010/main" val="3017373431"/>
              </p:ext>
            </p:extLst>
          </p:nvPr>
        </p:nvGraphicFramePr>
        <p:xfrm>
          <a:off x="426475" y="2996952"/>
          <a:ext cx="8062450" cy="310515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hteck 16"/>
          <p:cNvSpPr/>
          <p:nvPr/>
        </p:nvSpPr>
        <p:spPr bwMode="auto">
          <a:xfrm>
            <a:off x="2987824" y="4005064"/>
            <a:ext cx="3384377" cy="1728192"/>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1" name="Textfeld 20"/>
          <p:cNvSpPr txBox="1">
            <a:spLocks noChangeArrowheads="1"/>
          </p:cNvSpPr>
          <p:nvPr/>
        </p:nvSpPr>
        <p:spPr bwMode="auto">
          <a:xfrm>
            <a:off x="319098" y="418142"/>
            <a:ext cx="5681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None/>
            </a:pPr>
            <a:r>
              <a:rPr lang="de-DE" sz="2400" b="1" dirty="0" smtClean="0">
                <a:solidFill>
                  <a:srgbClr val="FFFFFF"/>
                </a:solidFill>
                <a:latin typeface="+mj-lt"/>
                <a:cs typeface="Calibri" pitchFamily="34" charset="0"/>
              </a:rPr>
              <a:t>Alters- </a:t>
            </a:r>
            <a:r>
              <a:rPr lang="de-DE" sz="2400" b="1" dirty="0">
                <a:solidFill>
                  <a:srgbClr val="FFFFFF"/>
                </a:solidFill>
                <a:latin typeface="+mj-lt"/>
                <a:cs typeface="Calibri" pitchFamily="34" charset="0"/>
              </a:rPr>
              <a:t>und alternsgerechtes </a:t>
            </a:r>
            <a:r>
              <a:rPr lang="de-DE" sz="2400" b="1" dirty="0" smtClean="0">
                <a:solidFill>
                  <a:srgbClr val="FFFFFF"/>
                </a:solidFill>
                <a:latin typeface="+mj-lt"/>
                <a:cs typeface="Calibri" pitchFamily="34" charset="0"/>
              </a:rPr>
              <a:t>Arbeiten</a:t>
            </a:r>
            <a:endParaRPr lang="de-DE" sz="2400" b="1" dirty="0">
              <a:solidFill>
                <a:srgbClr val="FFFFFF"/>
              </a:solidFill>
              <a:latin typeface="+mj-lt"/>
              <a:cs typeface="Calibri" pitchFamily="34" charset="0"/>
            </a:endParaRPr>
          </a:p>
        </p:txBody>
      </p:sp>
      <p:sp>
        <p:nvSpPr>
          <p:cNvPr id="18"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22</a:t>
            </a:fld>
            <a:endParaRPr lang="de-DE" dirty="0">
              <a:solidFill>
                <a:schemeClr val="tx1"/>
              </a:solidFill>
            </a:endParaRPr>
          </a:p>
        </p:txBody>
      </p:sp>
      <p:sp>
        <p:nvSpPr>
          <p:cNvPr id="19" name="Fußzeilenplatzhalter 4"/>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Tree>
    <p:extLst>
      <p:ext uri="{BB962C8B-B14F-4D97-AF65-F5344CB8AC3E}">
        <p14:creationId xmlns:p14="http://schemas.microsoft.com/office/powerpoint/2010/main" val="1056062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99592" y="1484784"/>
            <a:ext cx="7200000" cy="540000"/>
          </a:xfrm>
        </p:spPr>
        <p:txBody>
          <a:bodyPr/>
          <a:lstStyle/>
          <a:p>
            <a:r>
              <a:rPr lang="de-DE" dirty="0"/>
              <a:t>Alters- und alternsgerechtes Arbeiten</a:t>
            </a:r>
          </a:p>
        </p:txBody>
      </p:sp>
      <p:sp>
        <p:nvSpPr>
          <p:cNvPr id="4" name="Textplatzhalter 3"/>
          <p:cNvSpPr>
            <a:spLocks noGrp="1"/>
          </p:cNvSpPr>
          <p:nvPr>
            <p:ph type="body" sz="quarter" idx="12"/>
          </p:nvPr>
        </p:nvSpPr>
        <p:spPr>
          <a:xfrm>
            <a:off x="971600" y="2060848"/>
            <a:ext cx="7201172" cy="4001120"/>
          </a:xfrm>
        </p:spPr>
        <p:txBody>
          <a:bodyPr/>
          <a:lstStyle/>
          <a:p>
            <a:pPr>
              <a:buNone/>
            </a:pPr>
            <a:endParaRPr lang="de-DE" dirty="0"/>
          </a:p>
          <a:p>
            <a:pPr marL="342900" indent="-342900"/>
            <a:r>
              <a:rPr lang="de-DE" dirty="0"/>
              <a:t>Regelungen aus den Demografie-Tarifverträgen </a:t>
            </a:r>
            <a:r>
              <a:rPr lang="de-DE" dirty="0" smtClean="0"/>
              <a:t>weiter entwickeln</a:t>
            </a:r>
          </a:p>
          <a:p>
            <a:pPr marL="342900" indent="-342900"/>
            <a:r>
              <a:rPr lang="de-DE" dirty="0" smtClean="0"/>
              <a:t>Tarifliche Regelungen für zusätzliche </a:t>
            </a:r>
            <a:r>
              <a:rPr lang="de-DE" dirty="0"/>
              <a:t>kurzzyklische Pausen </a:t>
            </a:r>
            <a:r>
              <a:rPr lang="de-DE" dirty="0" smtClean="0"/>
              <a:t>bei Beschäftigten mit besonderen </a:t>
            </a:r>
            <a:r>
              <a:rPr lang="de-DE" dirty="0"/>
              <a:t>Belastungen</a:t>
            </a:r>
          </a:p>
          <a:p>
            <a:pPr marL="342900" indent="-342900"/>
            <a:r>
              <a:rPr lang="de-DE" dirty="0"/>
              <a:t>Zusätzliche freie Tage für ältere Beschäftigte bei besonderen </a:t>
            </a:r>
            <a:r>
              <a:rPr lang="de-DE" dirty="0" smtClean="0"/>
              <a:t>Belastungen</a:t>
            </a:r>
          </a:p>
          <a:p>
            <a:pPr marL="342900" indent="-342900"/>
            <a:r>
              <a:rPr lang="de-DE" dirty="0" smtClean="0"/>
              <a:t>Altersstrukturanalysen</a:t>
            </a:r>
            <a:endParaRPr lang="de-DE" dirty="0" smtClean="0"/>
          </a:p>
          <a:p>
            <a:pPr marL="342900" indent="-342900"/>
            <a:r>
              <a:rPr lang="de-DE" dirty="0" smtClean="0"/>
              <a:t>Verdienstsicherung mit Kündigungsschutz für Ältere</a:t>
            </a:r>
            <a:endParaRPr lang="de-DE" dirty="0"/>
          </a:p>
          <a:p>
            <a:pPr marL="0" indent="0">
              <a:buNone/>
            </a:pPr>
            <a:endParaRPr lang="de-DE" dirty="0"/>
          </a:p>
          <a:p>
            <a:pPr marL="342900" indent="-342900"/>
            <a:endParaRPr lang="de-DE" dirty="0"/>
          </a:p>
          <a:p>
            <a:pPr marL="342900" indent="-342900"/>
            <a:endParaRPr lang="de-DE" dirty="0"/>
          </a:p>
          <a:p>
            <a:endParaRPr lang="de-DE" dirty="0"/>
          </a:p>
        </p:txBody>
      </p:sp>
      <p:sp>
        <p:nvSpPr>
          <p:cNvPr id="5" name="Fußzeilenplatzhalter 3"/>
          <p:cNvSpPr>
            <a:spLocks noGrp="1"/>
          </p:cNvSpPr>
          <p:nvPr>
            <p:ph type="ftr" sz="quarter" idx="11"/>
          </p:nvPr>
        </p:nvSpPr>
        <p:spPr>
          <a:xfrm>
            <a:off x="184150" y="6589713"/>
            <a:ext cx="860813" cy="153888"/>
          </a:xfrm>
        </p:spPr>
        <p:txBody>
          <a:bodyPr/>
          <a:lstStyle/>
          <a:p>
            <a:r>
              <a:rPr lang="de-DE" dirty="0" smtClean="0"/>
              <a:t>FB Tarifpolitik</a:t>
            </a:r>
            <a:endParaRPr lang="de-DE" dirty="0"/>
          </a:p>
        </p:txBody>
      </p:sp>
      <p:sp>
        <p:nvSpPr>
          <p:cNvPr id="7" name="Foliennummernplatzhalter 2"/>
          <p:cNvSpPr>
            <a:spLocks noGrp="1"/>
          </p:cNvSpPr>
          <p:nvPr>
            <p:ph type="sldNum" sz="quarter" idx="10"/>
          </p:nvPr>
        </p:nvSpPr>
        <p:spPr>
          <a:xfrm>
            <a:off x="8582025" y="6589713"/>
            <a:ext cx="234950" cy="152400"/>
          </a:xfrm>
        </p:spPr>
        <p:txBody>
          <a:bodyPr/>
          <a:lstStyle/>
          <a:p>
            <a:fld id="{37D64997-12B8-4B92-8586-39D430AF88F2}" type="slidenum">
              <a:rPr lang="de-DE" smtClean="0"/>
              <a:pPr/>
              <a:t>23</a:t>
            </a:fld>
            <a:endParaRPr lang="de-DE" dirty="0">
              <a:solidFill>
                <a:schemeClr val="tx1"/>
              </a:solidFill>
            </a:endParaRPr>
          </a:p>
        </p:txBody>
      </p:sp>
      <p:sp>
        <p:nvSpPr>
          <p:cNvPr id="8" name="Textfeld 20"/>
          <p:cNvSpPr txBox="1">
            <a:spLocks noChangeArrowheads="1"/>
          </p:cNvSpPr>
          <p:nvPr/>
        </p:nvSpPr>
        <p:spPr bwMode="auto">
          <a:xfrm>
            <a:off x="319098" y="418142"/>
            <a:ext cx="5233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None/>
            </a:pPr>
            <a:r>
              <a:rPr lang="de-DE" sz="2400" b="1" dirty="0" smtClean="0">
                <a:solidFill>
                  <a:srgbClr val="FFFFFF"/>
                </a:solidFill>
                <a:latin typeface="+mj-lt"/>
                <a:cs typeface="Calibri" pitchFamily="34" charset="0"/>
              </a:rPr>
              <a:t>Tarifpolitische Handlungsoptionen</a:t>
            </a:r>
            <a:endParaRPr lang="de-DE" sz="2400" b="1" dirty="0">
              <a:solidFill>
                <a:srgbClr val="FFFFFF"/>
              </a:solidFill>
              <a:latin typeface="+mj-lt"/>
              <a:cs typeface="Calibri" pitchFamily="34" charset="0"/>
            </a:endParaRPr>
          </a:p>
        </p:txBody>
      </p:sp>
    </p:spTree>
    <p:extLst>
      <p:ext uri="{BB962C8B-B14F-4D97-AF65-F5344CB8AC3E}">
        <p14:creationId xmlns:p14="http://schemas.microsoft.com/office/powerpoint/2010/main" val="3248915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24</a:t>
            </a:fld>
            <a:endParaRPr lang="de-DE" dirty="0">
              <a:solidFill>
                <a:schemeClr val="tx1"/>
              </a:solidFill>
            </a:endParaRPr>
          </a:p>
        </p:txBody>
      </p:sp>
      <p:sp>
        <p:nvSpPr>
          <p:cNvPr id="4" name="Fußzeilenplatzhalter 3"/>
          <p:cNvSpPr>
            <a:spLocks noGrp="1"/>
          </p:cNvSpPr>
          <p:nvPr>
            <p:ph type="ftr" sz="quarter" idx="11"/>
          </p:nvPr>
        </p:nvSpPr>
        <p:spPr/>
        <p:txBody>
          <a:bodyPr/>
          <a:lstStyle/>
          <a:p>
            <a:r>
              <a:rPr lang="de-DE" dirty="0" smtClean="0"/>
              <a:t>FB Tarifpolitik</a:t>
            </a:r>
            <a:endParaRPr lang="de-DE" dirty="0"/>
          </a:p>
        </p:txBody>
      </p:sp>
      <p:sp>
        <p:nvSpPr>
          <p:cNvPr id="6" name="Textfeld 20"/>
          <p:cNvSpPr txBox="1">
            <a:spLocks noChangeArrowheads="1"/>
          </p:cNvSpPr>
          <p:nvPr/>
        </p:nvSpPr>
        <p:spPr bwMode="auto">
          <a:xfrm>
            <a:off x="323462" y="41096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Flexible Übergänge/Alterssicherung</a:t>
            </a:r>
            <a:endParaRPr lang="de-DE" sz="2400" b="1" dirty="0">
              <a:solidFill>
                <a:schemeClr val="bg1"/>
              </a:solidFill>
              <a:latin typeface="+mj-lt"/>
            </a:endParaRPr>
          </a:p>
        </p:txBody>
      </p:sp>
      <p:graphicFrame>
        <p:nvGraphicFramePr>
          <p:cNvPr id="7" name="Diagramm 6"/>
          <p:cNvGraphicFramePr>
            <a:graphicFrameLocks/>
          </p:cNvGraphicFramePr>
          <p:nvPr>
            <p:extLst>
              <p:ext uri="{D42A27DB-BD31-4B8C-83A1-F6EECF244321}">
                <p14:modId xmlns:p14="http://schemas.microsoft.com/office/powerpoint/2010/main" val="1334820552"/>
              </p:ext>
            </p:extLst>
          </p:nvPr>
        </p:nvGraphicFramePr>
        <p:xfrm>
          <a:off x="609600" y="2492896"/>
          <a:ext cx="8062450" cy="310515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17"/>
          <p:cNvSpPr>
            <a:spLocks noChangeArrowheads="1"/>
          </p:cNvSpPr>
          <p:nvPr/>
        </p:nvSpPr>
        <p:spPr bwMode="auto">
          <a:xfrm>
            <a:off x="611560" y="1628800"/>
            <a:ext cx="81369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None/>
              <a:defRPr/>
            </a:pPr>
            <a:r>
              <a:rPr lang="de-DE" sz="2100" dirty="0">
                <a:solidFill>
                  <a:srgbClr val="404040"/>
                </a:solidFill>
              </a:rPr>
              <a:t>Können Sie Ihre </a:t>
            </a:r>
            <a:r>
              <a:rPr lang="de-DE" sz="2100" dirty="0" smtClean="0">
                <a:solidFill>
                  <a:srgbClr val="404040"/>
                </a:solidFill>
              </a:rPr>
              <a:t>Arbeit </a:t>
            </a:r>
            <a:r>
              <a:rPr lang="de-DE" sz="2100" dirty="0">
                <a:solidFill>
                  <a:srgbClr val="404040"/>
                </a:solidFill>
              </a:rPr>
              <a:t>bei gleichbleibenden Anforderungen </a:t>
            </a:r>
            <a:br>
              <a:rPr lang="de-DE" sz="2100" dirty="0">
                <a:solidFill>
                  <a:srgbClr val="404040"/>
                </a:solidFill>
              </a:rPr>
            </a:br>
            <a:r>
              <a:rPr lang="de-DE" sz="2100" b="1" dirty="0">
                <a:solidFill>
                  <a:srgbClr val="404040"/>
                </a:solidFill>
              </a:rPr>
              <a:t>bis zum gesetzlichen Rentenalter</a:t>
            </a:r>
            <a:r>
              <a:rPr lang="de-DE" sz="2100" dirty="0">
                <a:solidFill>
                  <a:srgbClr val="404040"/>
                </a:solidFill>
              </a:rPr>
              <a:t> von über 65 Jahren ausüben</a:t>
            </a:r>
            <a:r>
              <a:rPr lang="de-DE" sz="2100" dirty="0" smtClean="0">
                <a:solidFill>
                  <a:srgbClr val="404040"/>
                </a:solidFill>
              </a:rPr>
              <a:t>?</a:t>
            </a:r>
            <a:endParaRPr lang="de-DE" sz="2100" dirty="0">
              <a:solidFill>
                <a:srgbClr val="404040"/>
              </a:solidFill>
            </a:endParaRPr>
          </a:p>
        </p:txBody>
      </p:sp>
      <p:sp>
        <p:nvSpPr>
          <p:cNvPr id="8" name="Rechteck 7"/>
          <p:cNvSpPr/>
          <p:nvPr/>
        </p:nvSpPr>
        <p:spPr bwMode="auto">
          <a:xfrm>
            <a:off x="933938" y="3501008"/>
            <a:ext cx="2232000" cy="1728000"/>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Tree>
    <p:extLst>
      <p:ext uri="{BB962C8B-B14F-4D97-AF65-F5344CB8AC3E}">
        <p14:creationId xmlns:p14="http://schemas.microsoft.com/office/powerpoint/2010/main" val="9667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25</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graphicFrame>
        <p:nvGraphicFramePr>
          <p:cNvPr id="8" name="Diagramm 7"/>
          <p:cNvGraphicFramePr>
            <a:graphicFrameLocks/>
          </p:cNvGraphicFramePr>
          <p:nvPr>
            <p:extLst>
              <p:ext uri="{D42A27DB-BD31-4B8C-83A1-F6EECF244321}">
                <p14:modId xmlns:p14="http://schemas.microsoft.com/office/powerpoint/2010/main" val="1884215830"/>
              </p:ext>
            </p:extLst>
          </p:nvPr>
        </p:nvGraphicFramePr>
        <p:xfrm>
          <a:off x="574576" y="2780928"/>
          <a:ext cx="8096448" cy="305752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17"/>
          <p:cNvSpPr>
            <a:spLocks noChangeArrowheads="1"/>
          </p:cNvSpPr>
          <p:nvPr/>
        </p:nvSpPr>
        <p:spPr bwMode="auto">
          <a:xfrm>
            <a:off x="609600" y="1844824"/>
            <a:ext cx="802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ts val="2400"/>
              </a:lnSpc>
              <a:spcBef>
                <a:spcPts val="0"/>
              </a:spcBef>
              <a:spcAft>
                <a:spcPts val="600"/>
              </a:spcAft>
              <a:buClrTx/>
              <a:buSzTx/>
              <a:buFontTx/>
              <a:buNone/>
              <a:tabLst/>
              <a:defRPr/>
            </a:pPr>
            <a:r>
              <a:rPr kumimoji="0" lang="de-DE" sz="2000" b="0" i="0" u="none" strike="noStrike" kern="0" cap="none" spc="0" normalizeH="0" baseline="0" noProof="0" dirty="0">
                <a:ln>
                  <a:noFill/>
                </a:ln>
                <a:solidFill>
                  <a:srgbClr val="404040"/>
                </a:solidFill>
                <a:effectLst/>
                <a:uLnTx/>
                <a:uFillTx/>
              </a:rPr>
              <a:t>Wie schätzen Sie die </a:t>
            </a:r>
            <a:r>
              <a:rPr kumimoji="0" lang="de-DE" sz="2000" b="1" i="0" u="none" strike="noStrike" kern="0" cap="none" spc="0" normalizeH="0" baseline="0" noProof="0" dirty="0">
                <a:ln>
                  <a:noFill/>
                </a:ln>
                <a:solidFill>
                  <a:srgbClr val="404040"/>
                </a:solidFill>
                <a:effectLst/>
                <a:uLnTx/>
                <a:uFillTx/>
              </a:rPr>
              <a:t>gesetzliche Rente </a:t>
            </a:r>
            <a:r>
              <a:rPr kumimoji="0" lang="de-DE" sz="2000" b="0" i="0" u="none" strike="noStrike" kern="0" cap="none" spc="0" normalizeH="0" baseline="0" noProof="0" dirty="0">
                <a:ln>
                  <a:noFill/>
                </a:ln>
                <a:solidFill>
                  <a:srgbClr val="404040"/>
                </a:solidFill>
                <a:effectLst/>
                <a:uLnTx/>
                <a:uFillTx/>
              </a:rPr>
              <a:t>ein, die Sie später </a:t>
            </a:r>
            <a:r>
              <a:rPr kumimoji="0" lang="de-DE" sz="2000" b="0" i="0" u="none" strike="noStrike" kern="0" cap="none" spc="0" normalizeH="0" baseline="0" noProof="0" dirty="0" smtClean="0">
                <a:ln>
                  <a:noFill/>
                </a:ln>
                <a:solidFill>
                  <a:srgbClr val="404040"/>
                </a:solidFill>
                <a:effectLst/>
                <a:uLnTx/>
                <a:uFillTx/>
              </a:rPr>
              <a:t/>
            </a:r>
            <a:br>
              <a:rPr kumimoji="0" lang="de-DE" sz="2000" b="0" i="0" u="none" strike="noStrike" kern="0" cap="none" spc="0" normalizeH="0" baseline="0" noProof="0" dirty="0" smtClean="0">
                <a:ln>
                  <a:noFill/>
                </a:ln>
                <a:solidFill>
                  <a:srgbClr val="404040"/>
                </a:solidFill>
                <a:effectLst/>
                <a:uLnTx/>
                <a:uFillTx/>
              </a:rPr>
            </a:br>
            <a:r>
              <a:rPr kumimoji="0" lang="de-DE" sz="2000" b="0" i="0" u="none" strike="noStrike" kern="0" cap="none" spc="0" normalizeH="0" baseline="0" noProof="0" dirty="0" smtClean="0">
                <a:ln>
                  <a:noFill/>
                </a:ln>
                <a:solidFill>
                  <a:srgbClr val="404040"/>
                </a:solidFill>
                <a:effectLst/>
                <a:uLnTx/>
                <a:uFillTx/>
              </a:rPr>
              <a:t>einmal </a:t>
            </a:r>
            <a:r>
              <a:rPr kumimoji="0" lang="de-DE" sz="2000" b="0" i="0" u="none" strike="noStrike" kern="0" cap="none" spc="0" normalizeH="0" baseline="0" noProof="0" dirty="0">
                <a:ln>
                  <a:noFill/>
                </a:ln>
                <a:solidFill>
                  <a:srgbClr val="404040"/>
                </a:solidFill>
                <a:effectLst/>
                <a:uLnTx/>
                <a:uFillTx/>
              </a:rPr>
              <a:t>aus Ihrer Erwerbstätigkeit erhalten werden</a:t>
            </a:r>
            <a:r>
              <a:rPr kumimoji="0" lang="de-DE" sz="2000" b="0" i="0" u="none" strike="noStrike" kern="0" cap="none" spc="0" normalizeH="0" baseline="0" noProof="0" dirty="0" smtClean="0">
                <a:ln>
                  <a:noFill/>
                </a:ln>
                <a:solidFill>
                  <a:srgbClr val="404040"/>
                </a:solidFill>
                <a:effectLst/>
                <a:uLnTx/>
                <a:uFillTx/>
              </a:rPr>
              <a:t>?</a:t>
            </a:r>
            <a:endParaRPr kumimoji="0" lang="de-DE" sz="2000" b="0" i="0" u="none" strike="noStrike" kern="0" cap="none" spc="0" normalizeH="0" baseline="0" noProof="0" dirty="0">
              <a:ln>
                <a:noFill/>
              </a:ln>
              <a:solidFill>
                <a:srgbClr val="404040"/>
              </a:solidFill>
              <a:effectLst/>
              <a:uLnTx/>
              <a:uFillTx/>
            </a:endParaRPr>
          </a:p>
        </p:txBody>
      </p:sp>
      <p:sp>
        <p:nvSpPr>
          <p:cNvPr id="11" name="Textfeld 20"/>
          <p:cNvSpPr txBox="1">
            <a:spLocks noChangeArrowheads="1"/>
          </p:cNvSpPr>
          <p:nvPr/>
        </p:nvSpPr>
        <p:spPr bwMode="auto">
          <a:xfrm>
            <a:off x="323462" y="41096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Flexible </a:t>
            </a:r>
            <a:r>
              <a:rPr lang="de-DE" sz="2400" b="1" dirty="0">
                <a:solidFill>
                  <a:schemeClr val="bg1"/>
                </a:solidFill>
                <a:latin typeface="+mj-lt"/>
              </a:rPr>
              <a:t>Übergänge/Alterssicherung</a:t>
            </a:r>
          </a:p>
        </p:txBody>
      </p:sp>
      <p:sp>
        <p:nvSpPr>
          <p:cNvPr id="12" name="Rechteck 11"/>
          <p:cNvSpPr/>
          <p:nvPr/>
        </p:nvSpPr>
        <p:spPr bwMode="auto">
          <a:xfrm>
            <a:off x="886221" y="4005064"/>
            <a:ext cx="327273" cy="1476000"/>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Tree>
    <p:extLst>
      <p:ext uri="{BB962C8B-B14F-4D97-AF65-F5344CB8AC3E}">
        <p14:creationId xmlns:p14="http://schemas.microsoft.com/office/powerpoint/2010/main" val="1731667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26</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2288226097"/>
              </p:ext>
            </p:extLst>
          </p:nvPr>
        </p:nvGraphicFramePr>
        <p:xfrm>
          <a:off x="609600" y="2852936"/>
          <a:ext cx="8026400" cy="305752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17"/>
          <p:cNvSpPr>
            <a:spLocks noChangeArrowheads="1"/>
          </p:cNvSpPr>
          <p:nvPr/>
        </p:nvSpPr>
        <p:spPr bwMode="auto">
          <a:xfrm>
            <a:off x="609600" y="1930241"/>
            <a:ext cx="802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ts val="2400"/>
              </a:lnSpc>
              <a:spcBef>
                <a:spcPts val="0"/>
              </a:spcBef>
              <a:spcAft>
                <a:spcPts val="600"/>
              </a:spcAft>
              <a:buClrTx/>
              <a:buSzTx/>
              <a:buFontTx/>
              <a:buNone/>
              <a:tabLst/>
              <a:defRPr/>
            </a:pPr>
            <a:r>
              <a:rPr kumimoji="0" lang="de-DE" sz="2100" b="0" i="0" u="none" strike="noStrike" kern="0" cap="none" spc="0" normalizeH="0" baseline="0" noProof="0" dirty="0">
                <a:ln>
                  <a:noFill/>
                </a:ln>
                <a:solidFill>
                  <a:srgbClr val="404040"/>
                </a:solidFill>
                <a:effectLst/>
                <a:uLnTx/>
                <a:uFillTx/>
              </a:rPr>
              <a:t>Haben Sie Möglichkeit, durch eine </a:t>
            </a:r>
            <a:r>
              <a:rPr kumimoji="0" lang="de-DE" sz="2100" b="1" i="0" u="none" strike="noStrike" kern="0" cap="none" spc="0" normalizeH="0" baseline="0" noProof="0" dirty="0">
                <a:ln>
                  <a:noFill/>
                </a:ln>
                <a:solidFill>
                  <a:srgbClr val="404040"/>
                </a:solidFill>
                <a:effectLst/>
                <a:uLnTx/>
                <a:uFillTx/>
              </a:rPr>
              <a:t>zusätzliche Altersversorgung </a:t>
            </a:r>
            <a:r>
              <a:rPr kumimoji="0" lang="de-DE" sz="2100" b="0" i="0" u="none" strike="noStrike" kern="0" cap="none" spc="0" normalizeH="0" baseline="0" noProof="0" dirty="0">
                <a:ln>
                  <a:noFill/>
                </a:ln>
                <a:solidFill>
                  <a:srgbClr val="404040"/>
                </a:solidFill>
                <a:effectLst/>
                <a:uLnTx/>
                <a:uFillTx/>
              </a:rPr>
              <a:t>Ihre Rentenbezüge deutlich zu verbessern</a:t>
            </a:r>
            <a:r>
              <a:rPr kumimoji="0" lang="de-DE" sz="2100" b="0" i="0" u="none" strike="noStrike" kern="0" cap="none" spc="0" normalizeH="0" baseline="0" noProof="0" dirty="0" smtClean="0">
                <a:ln>
                  <a:noFill/>
                </a:ln>
                <a:solidFill>
                  <a:srgbClr val="404040"/>
                </a:solidFill>
                <a:effectLst/>
                <a:uLnTx/>
                <a:uFillTx/>
              </a:rPr>
              <a:t>? </a:t>
            </a:r>
            <a:endParaRPr kumimoji="0" lang="de-DE" sz="2100" b="0" i="0" u="none" strike="noStrike" kern="0" cap="none" spc="0" normalizeH="0" baseline="0" noProof="0" dirty="0">
              <a:ln>
                <a:noFill/>
              </a:ln>
              <a:solidFill>
                <a:srgbClr val="404040"/>
              </a:solidFill>
              <a:effectLst/>
              <a:uLnTx/>
              <a:uFillTx/>
            </a:endParaRPr>
          </a:p>
        </p:txBody>
      </p:sp>
      <p:sp>
        <p:nvSpPr>
          <p:cNvPr id="10" name="Textfeld 20"/>
          <p:cNvSpPr txBox="1">
            <a:spLocks noChangeArrowheads="1"/>
          </p:cNvSpPr>
          <p:nvPr/>
        </p:nvSpPr>
        <p:spPr bwMode="auto">
          <a:xfrm>
            <a:off x="323462" y="41096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Flexible </a:t>
            </a:r>
            <a:r>
              <a:rPr lang="de-DE" sz="2400" b="1" dirty="0">
                <a:solidFill>
                  <a:schemeClr val="bg1"/>
                </a:solidFill>
                <a:latin typeface="+mj-lt"/>
              </a:rPr>
              <a:t>Übergänge/Alterssicherung</a:t>
            </a:r>
          </a:p>
        </p:txBody>
      </p:sp>
      <p:sp>
        <p:nvSpPr>
          <p:cNvPr id="11" name="Rechteck 10"/>
          <p:cNvSpPr/>
          <p:nvPr/>
        </p:nvSpPr>
        <p:spPr bwMode="auto">
          <a:xfrm>
            <a:off x="5754107" y="4598808"/>
            <a:ext cx="1908000" cy="1080120"/>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Tree>
    <p:extLst>
      <p:ext uri="{BB962C8B-B14F-4D97-AF65-F5344CB8AC3E}">
        <p14:creationId xmlns:p14="http://schemas.microsoft.com/office/powerpoint/2010/main" val="1180019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27</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1132873261"/>
              </p:ext>
            </p:extLst>
          </p:nvPr>
        </p:nvGraphicFramePr>
        <p:xfrm>
          <a:off x="421626" y="2204864"/>
          <a:ext cx="8072148"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17"/>
          <p:cNvSpPr>
            <a:spLocks noChangeArrowheads="1"/>
          </p:cNvSpPr>
          <p:nvPr/>
        </p:nvSpPr>
        <p:spPr bwMode="auto">
          <a:xfrm>
            <a:off x="455900" y="1630332"/>
            <a:ext cx="7696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None/>
              <a:defRPr/>
            </a:pPr>
            <a:r>
              <a:rPr lang="de-DE" sz="2100" dirty="0">
                <a:solidFill>
                  <a:srgbClr val="404040"/>
                </a:solidFill>
              </a:rPr>
              <a:t>Wie </a:t>
            </a:r>
            <a:r>
              <a:rPr lang="de-DE" sz="2100" b="1" dirty="0">
                <a:solidFill>
                  <a:srgbClr val="404040"/>
                </a:solidFill>
              </a:rPr>
              <a:t>wichtig</a:t>
            </a:r>
            <a:r>
              <a:rPr lang="de-DE" sz="2100" dirty="0">
                <a:solidFill>
                  <a:srgbClr val="404040"/>
                </a:solidFill>
              </a:rPr>
              <a:t> sind Ihnen die folgenden Punkte</a:t>
            </a:r>
            <a:r>
              <a:rPr lang="de-DE" sz="2100" dirty="0" smtClean="0">
                <a:solidFill>
                  <a:srgbClr val="404040"/>
                </a:solidFill>
              </a:rPr>
              <a:t>?</a:t>
            </a:r>
            <a:endParaRPr lang="de-DE" sz="2100" dirty="0">
              <a:solidFill>
                <a:srgbClr val="404040"/>
              </a:solidFill>
            </a:endParaRPr>
          </a:p>
        </p:txBody>
      </p:sp>
      <p:sp>
        <p:nvSpPr>
          <p:cNvPr id="10" name="Textfeld 20"/>
          <p:cNvSpPr txBox="1">
            <a:spLocks noChangeArrowheads="1"/>
          </p:cNvSpPr>
          <p:nvPr/>
        </p:nvSpPr>
        <p:spPr bwMode="auto">
          <a:xfrm>
            <a:off x="323462" y="41096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Flexible </a:t>
            </a:r>
            <a:r>
              <a:rPr lang="de-DE" sz="2400" b="1" dirty="0">
                <a:solidFill>
                  <a:schemeClr val="bg1"/>
                </a:solidFill>
                <a:latin typeface="+mj-lt"/>
              </a:rPr>
              <a:t>Übergänge/Alterssicherung</a:t>
            </a:r>
          </a:p>
        </p:txBody>
      </p:sp>
      <p:sp>
        <p:nvSpPr>
          <p:cNvPr id="9" name="Textfeld 8"/>
          <p:cNvSpPr txBox="1"/>
          <p:nvPr/>
        </p:nvSpPr>
        <p:spPr>
          <a:xfrm>
            <a:off x="8120836" y="4293096"/>
            <a:ext cx="1067356" cy="369332"/>
          </a:xfrm>
          <a:prstGeom prst="rect">
            <a:avLst/>
          </a:prstGeom>
          <a:noFill/>
        </p:spPr>
        <p:txBody>
          <a:bodyPr wrap="square" rtlCol="0">
            <a:spAutoFit/>
          </a:bodyPr>
          <a:lstStyle/>
          <a:p>
            <a:pPr marL="342900" indent="-342900">
              <a:buFont typeface="Wingdings" pitchFamily="2" charset="2"/>
              <a:buChar char="Ø"/>
            </a:pPr>
            <a:r>
              <a:rPr lang="de-DE" sz="1800" b="1" dirty="0" smtClean="0">
                <a:solidFill>
                  <a:srgbClr val="002060"/>
                </a:solidFill>
              </a:rPr>
              <a:t>98 %</a:t>
            </a:r>
            <a:endParaRPr lang="de-DE" sz="1800" b="1" dirty="0">
              <a:solidFill>
                <a:srgbClr val="002060"/>
              </a:solidFill>
            </a:endParaRPr>
          </a:p>
        </p:txBody>
      </p:sp>
      <p:sp>
        <p:nvSpPr>
          <p:cNvPr id="13" name="Textfeld 12"/>
          <p:cNvSpPr txBox="1"/>
          <p:nvPr/>
        </p:nvSpPr>
        <p:spPr>
          <a:xfrm>
            <a:off x="8124200" y="3221360"/>
            <a:ext cx="1152128" cy="369332"/>
          </a:xfrm>
          <a:prstGeom prst="rect">
            <a:avLst/>
          </a:prstGeom>
          <a:noFill/>
        </p:spPr>
        <p:txBody>
          <a:bodyPr wrap="square" rtlCol="0">
            <a:spAutoFit/>
          </a:bodyPr>
          <a:lstStyle/>
          <a:p>
            <a:pPr marL="342900" indent="-342900">
              <a:buFont typeface="Wingdings" pitchFamily="2" charset="2"/>
              <a:buChar char="Ø"/>
            </a:pPr>
            <a:r>
              <a:rPr lang="de-DE" sz="1800" b="1" dirty="0" smtClean="0">
                <a:solidFill>
                  <a:srgbClr val="002060"/>
                </a:solidFill>
              </a:rPr>
              <a:t>93 %</a:t>
            </a:r>
            <a:endParaRPr lang="de-DE" sz="1800" b="1" dirty="0">
              <a:solidFill>
                <a:srgbClr val="002060"/>
              </a:solidFill>
            </a:endParaRPr>
          </a:p>
        </p:txBody>
      </p:sp>
      <p:sp>
        <p:nvSpPr>
          <p:cNvPr id="14" name="Textfeld 13"/>
          <p:cNvSpPr txBox="1"/>
          <p:nvPr/>
        </p:nvSpPr>
        <p:spPr>
          <a:xfrm>
            <a:off x="8123753" y="5191121"/>
            <a:ext cx="1047389" cy="369332"/>
          </a:xfrm>
          <a:prstGeom prst="rect">
            <a:avLst/>
          </a:prstGeom>
          <a:noFill/>
        </p:spPr>
        <p:txBody>
          <a:bodyPr wrap="square" rtlCol="0">
            <a:spAutoFit/>
          </a:bodyPr>
          <a:lstStyle/>
          <a:p>
            <a:pPr marL="342900" indent="-342900">
              <a:buFont typeface="Wingdings" pitchFamily="2" charset="2"/>
              <a:buChar char="Ø"/>
            </a:pPr>
            <a:r>
              <a:rPr lang="de-DE" sz="1800" b="1" dirty="0" smtClean="0">
                <a:solidFill>
                  <a:srgbClr val="002060"/>
                </a:solidFill>
              </a:rPr>
              <a:t>92 %</a:t>
            </a:r>
            <a:endParaRPr lang="de-DE" sz="1800" b="1" dirty="0">
              <a:solidFill>
                <a:srgbClr val="002060"/>
              </a:solidFill>
            </a:endParaRPr>
          </a:p>
        </p:txBody>
      </p:sp>
    </p:spTree>
    <p:extLst>
      <p:ext uri="{BB962C8B-B14F-4D97-AF65-F5344CB8AC3E}">
        <p14:creationId xmlns:p14="http://schemas.microsoft.com/office/powerpoint/2010/main" val="2155587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28</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1736684613"/>
              </p:ext>
            </p:extLst>
          </p:nvPr>
        </p:nvGraphicFramePr>
        <p:xfrm>
          <a:off x="609600" y="2935330"/>
          <a:ext cx="8066856" cy="305752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17"/>
          <p:cNvSpPr>
            <a:spLocks noChangeArrowheads="1"/>
          </p:cNvSpPr>
          <p:nvPr/>
        </p:nvSpPr>
        <p:spPr bwMode="auto">
          <a:xfrm>
            <a:off x="609600" y="1909675"/>
            <a:ext cx="7696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ts val="2400"/>
              </a:lnSpc>
              <a:spcBef>
                <a:spcPts val="0"/>
              </a:spcBef>
              <a:spcAft>
                <a:spcPts val="600"/>
              </a:spcAft>
              <a:buClrTx/>
              <a:buSzTx/>
              <a:buFontTx/>
              <a:buNone/>
              <a:tabLst/>
              <a:defRPr/>
            </a:pPr>
            <a:r>
              <a:rPr kumimoji="0" lang="de-DE" sz="2100" b="0" i="0" u="none" strike="noStrike" kern="0" cap="none" spc="0" normalizeH="0" baseline="0" noProof="0" dirty="0">
                <a:ln>
                  <a:noFill/>
                </a:ln>
                <a:solidFill>
                  <a:srgbClr val="404040"/>
                </a:solidFill>
                <a:effectLst/>
                <a:uLnTx/>
                <a:uFillTx/>
              </a:rPr>
              <a:t>Würden Sie nach heutigem Stand die bestehende </a:t>
            </a:r>
            <a:r>
              <a:rPr kumimoji="0" lang="de-DE" sz="2100" b="1" i="0" u="none" strike="noStrike" kern="0" cap="none" spc="0" normalizeH="0" baseline="0" noProof="0" dirty="0">
                <a:ln>
                  <a:noFill/>
                </a:ln>
                <a:solidFill>
                  <a:srgbClr val="404040"/>
                </a:solidFill>
                <a:effectLst/>
                <a:uLnTx/>
                <a:uFillTx/>
              </a:rPr>
              <a:t>Altersteilzeitregelung</a:t>
            </a:r>
            <a:r>
              <a:rPr kumimoji="0" lang="de-DE" sz="2100" b="0" i="0" u="none" strike="noStrike" kern="0" cap="none" spc="0" normalizeH="0" baseline="0" noProof="0" dirty="0">
                <a:ln>
                  <a:noFill/>
                </a:ln>
                <a:solidFill>
                  <a:srgbClr val="404040"/>
                </a:solidFill>
                <a:effectLst/>
                <a:uLnTx/>
                <a:uFillTx/>
              </a:rPr>
              <a:t> nutzen</a:t>
            </a:r>
            <a:r>
              <a:rPr kumimoji="0" lang="de-DE" sz="2100" b="0" i="0" u="none" strike="noStrike" kern="0" cap="none" spc="0" normalizeH="0" baseline="0" noProof="0" dirty="0" smtClean="0">
                <a:ln>
                  <a:noFill/>
                </a:ln>
                <a:solidFill>
                  <a:srgbClr val="404040"/>
                </a:solidFill>
                <a:effectLst/>
                <a:uLnTx/>
                <a:uFillTx/>
              </a:rPr>
              <a:t>?</a:t>
            </a:r>
            <a:endParaRPr kumimoji="0" lang="de-DE" sz="2100" b="0" i="0" u="none" strike="noStrike" kern="0" cap="none" spc="0" normalizeH="0" baseline="0" noProof="0" dirty="0">
              <a:ln>
                <a:noFill/>
              </a:ln>
              <a:solidFill>
                <a:srgbClr val="404040"/>
              </a:solidFill>
              <a:effectLst/>
              <a:uLnTx/>
              <a:uFillTx/>
            </a:endParaRPr>
          </a:p>
        </p:txBody>
      </p:sp>
      <p:sp>
        <p:nvSpPr>
          <p:cNvPr id="8" name="Textfeld 20"/>
          <p:cNvSpPr txBox="1">
            <a:spLocks noChangeArrowheads="1"/>
          </p:cNvSpPr>
          <p:nvPr/>
        </p:nvSpPr>
        <p:spPr bwMode="auto">
          <a:xfrm>
            <a:off x="323462" y="41096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Flexible </a:t>
            </a:r>
            <a:r>
              <a:rPr lang="de-DE" sz="2400" b="1" dirty="0">
                <a:solidFill>
                  <a:schemeClr val="bg1"/>
                </a:solidFill>
                <a:latin typeface="+mj-lt"/>
              </a:rPr>
              <a:t>Übergänge/Alterssicherung</a:t>
            </a:r>
          </a:p>
        </p:txBody>
      </p:sp>
      <p:sp>
        <p:nvSpPr>
          <p:cNvPr id="11" name="Rechteck 10"/>
          <p:cNvSpPr/>
          <p:nvPr/>
        </p:nvSpPr>
        <p:spPr bwMode="auto">
          <a:xfrm>
            <a:off x="4916195" y="4690560"/>
            <a:ext cx="752727" cy="1008000"/>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Tree>
    <p:extLst>
      <p:ext uri="{BB962C8B-B14F-4D97-AF65-F5344CB8AC3E}">
        <p14:creationId xmlns:p14="http://schemas.microsoft.com/office/powerpoint/2010/main" val="2956763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484784"/>
            <a:ext cx="7200000" cy="540000"/>
          </a:xfrm>
        </p:spPr>
        <p:txBody>
          <a:bodyPr/>
          <a:lstStyle/>
          <a:p>
            <a:r>
              <a:rPr lang="de-DE" dirty="0" smtClean="0"/>
              <a:t>Flexible Übergänge / Alterssicherung</a:t>
            </a:r>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29</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sp>
        <p:nvSpPr>
          <p:cNvPr id="5" name="Textplatzhalter 4"/>
          <p:cNvSpPr>
            <a:spLocks noGrp="1"/>
          </p:cNvSpPr>
          <p:nvPr>
            <p:ph type="body" sz="quarter" idx="12"/>
          </p:nvPr>
        </p:nvSpPr>
        <p:spPr>
          <a:xfrm>
            <a:off x="899592" y="2060848"/>
            <a:ext cx="7201172" cy="4001120"/>
          </a:xfrm>
        </p:spPr>
        <p:txBody>
          <a:bodyPr/>
          <a:lstStyle/>
          <a:p>
            <a:r>
              <a:rPr lang="de-DE" dirty="0" smtClean="0"/>
              <a:t>TV zur Altersteilzeit mit einem Anspruch auf einen ATZ-Vertrag gibt es z.Z. nur in M+E, Stahl, Textil-Ost und Textilen Diensten. Altersteilzeit muss auch in weiteren Branchen durchgesetzt werden.</a:t>
            </a:r>
          </a:p>
          <a:p>
            <a:r>
              <a:rPr lang="de-DE" dirty="0" smtClean="0"/>
              <a:t>Weiterentwicklung der  vorhandenen Ausstiegsmöglichkeiten in den Tarifverträge zur Altersteilzeit (in Verbindung mit erweiterten gesetzlichen Rahmenbedingungen).</a:t>
            </a:r>
          </a:p>
          <a:p>
            <a:r>
              <a:rPr lang="de-DE" dirty="0" smtClean="0"/>
              <a:t>Finanzielle Ausgestaltung von Altersteilzeit für Beschäftigte in unteren Entgeltgruppen verbessern.</a:t>
            </a:r>
          </a:p>
          <a:p>
            <a:r>
              <a:rPr lang="de-DE" dirty="0" smtClean="0"/>
              <a:t>Verbesserung der Inanspruchnahme von Entgeltumwandlung und altersvorsorgewirksamer Leistungen (AVWL), ggf. Schaffen zusätzlicher Anreize, z.B. durch Beiträge des Arbeitgebers</a:t>
            </a:r>
          </a:p>
          <a:p>
            <a:endParaRPr lang="de-DE" dirty="0" smtClean="0"/>
          </a:p>
          <a:p>
            <a:endParaRPr lang="de-DE" dirty="0"/>
          </a:p>
        </p:txBody>
      </p:sp>
      <p:sp>
        <p:nvSpPr>
          <p:cNvPr id="7" name="Textfeld 20"/>
          <p:cNvSpPr txBox="1">
            <a:spLocks noChangeArrowheads="1"/>
          </p:cNvSpPr>
          <p:nvPr/>
        </p:nvSpPr>
        <p:spPr bwMode="auto">
          <a:xfrm>
            <a:off x="323462" y="410961"/>
            <a:ext cx="5233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Tarifpolitische Handlungsoptionen</a:t>
            </a:r>
            <a:endParaRPr lang="de-DE" sz="2400" b="1" dirty="0">
              <a:solidFill>
                <a:schemeClr val="bg1"/>
              </a:solidFill>
              <a:latin typeface="+mj-lt"/>
            </a:endParaRPr>
          </a:p>
        </p:txBody>
      </p:sp>
    </p:spTree>
    <p:extLst>
      <p:ext uri="{BB962C8B-B14F-4D97-AF65-F5344CB8AC3E}">
        <p14:creationId xmlns:p14="http://schemas.microsoft.com/office/powerpoint/2010/main" val="194623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772816"/>
            <a:ext cx="7200000" cy="395984"/>
          </a:xfrm>
        </p:spPr>
        <p:txBody>
          <a:bodyPr/>
          <a:lstStyle/>
          <a:p>
            <a:r>
              <a:rPr lang="de-DE" dirty="0" smtClean="0"/>
              <a:t>Tarifpolitische Handlungsfelder</a:t>
            </a:r>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3</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sp>
        <p:nvSpPr>
          <p:cNvPr id="5" name="Textplatzhalter 4"/>
          <p:cNvSpPr>
            <a:spLocks noGrp="1"/>
          </p:cNvSpPr>
          <p:nvPr>
            <p:ph type="body" sz="quarter" idx="12"/>
          </p:nvPr>
        </p:nvSpPr>
        <p:spPr>
          <a:xfrm>
            <a:off x="1043608" y="2636912"/>
            <a:ext cx="7201172" cy="4001120"/>
          </a:xfrm>
        </p:spPr>
        <p:txBody>
          <a:bodyPr/>
          <a:lstStyle/>
          <a:p>
            <a:pPr marL="342900" lvl="0" indent="-342900">
              <a:buClr>
                <a:schemeClr val="accent3"/>
              </a:buClr>
              <a:buFont typeface="+mj-lt"/>
              <a:buAutoNum type="arabicPeriod"/>
            </a:pPr>
            <a:r>
              <a:rPr lang="de-DE" dirty="0" smtClean="0"/>
              <a:t>Arbeitszeit und Flexibilisierung</a:t>
            </a:r>
            <a:endParaRPr lang="de-DE" dirty="0"/>
          </a:p>
          <a:p>
            <a:pPr marL="342900" lvl="0" indent="-342900">
              <a:buClr>
                <a:schemeClr val="accent3"/>
              </a:buClr>
              <a:buFont typeface="+mj-lt"/>
              <a:buAutoNum type="arabicPeriod"/>
            </a:pPr>
            <a:r>
              <a:rPr lang="de-DE" dirty="0" smtClean="0"/>
              <a:t>Arbeitszeit und Vereinbarkeit von Arbeit und Privatleben</a:t>
            </a:r>
            <a:endParaRPr lang="de-DE" dirty="0"/>
          </a:p>
          <a:p>
            <a:pPr marL="342900" lvl="0" indent="-342900">
              <a:buClr>
                <a:schemeClr val="accent3"/>
              </a:buClr>
              <a:buFont typeface="+mj-lt"/>
              <a:buAutoNum type="arabicPeriod"/>
            </a:pPr>
            <a:r>
              <a:rPr lang="de-DE" dirty="0"/>
              <a:t>Weiterbildung</a:t>
            </a:r>
          </a:p>
          <a:p>
            <a:pPr marL="342900" lvl="0" indent="-342900">
              <a:buClr>
                <a:schemeClr val="accent3"/>
              </a:buClr>
              <a:buFont typeface="+mj-lt"/>
              <a:buAutoNum type="arabicPeriod"/>
            </a:pPr>
            <a:r>
              <a:rPr lang="de-DE" dirty="0"/>
              <a:t>Alters- und alternsgerechtes Arbeiten</a:t>
            </a:r>
          </a:p>
          <a:p>
            <a:pPr marL="342900" indent="-342900">
              <a:buClr>
                <a:schemeClr val="accent3"/>
              </a:buClr>
              <a:buFont typeface="+mj-lt"/>
              <a:buAutoNum type="arabicPeriod"/>
            </a:pPr>
            <a:r>
              <a:rPr lang="de-DE" dirty="0"/>
              <a:t>Flexible Übergänge /</a:t>
            </a:r>
            <a:r>
              <a:rPr lang="de-DE" dirty="0" smtClean="0"/>
              <a:t>Alterssicherung</a:t>
            </a:r>
          </a:p>
        </p:txBody>
      </p:sp>
      <p:sp>
        <p:nvSpPr>
          <p:cNvPr id="6" name="Textfeld 20"/>
          <p:cNvSpPr txBox="1">
            <a:spLocks noChangeArrowheads="1"/>
          </p:cNvSpPr>
          <p:nvPr/>
        </p:nvSpPr>
        <p:spPr bwMode="auto">
          <a:xfrm>
            <a:off x="858497" y="443259"/>
            <a:ext cx="5484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Schwerpunktthemen der Befragung </a:t>
            </a:r>
            <a:endParaRPr lang="de-DE" sz="2400" b="1" dirty="0">
              <a:solidFill>
                <a:schemeClr val="bg1"/>
              </a:solidFill>
              <a:latin typeface="+mj-lt"/>
            </a:endParaRPr>
          </a:p>
        </p:txBody>
      </p:sp>
    </p:spTree>
    <p:extLst>
      <p:ext uri="{BB962C8B-B14F-4D97-AF65-F5344CB8AC3E}">
        <p14:creationId xmlns:p14="http://schemas.microsoft.com/office/powerpoint/2010/main" val="659100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FB Tarifpolitik</a:t>
            </a:r>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30</a:t>
            </a:fld>
            <a:endParaRPr lang="de-DE">
              <a:solidFill>
                <a:schemeClr val="tx1"/>
              </a:solidFill>
            </a:endParaRPr>
          </a:p>
        </p:txBody>
      </p:sp>
      <p:pic>
        <p:nvPicPr>
          <p:cNvPr id="18" name="Bild 1" descr="Bild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09692"/>
            <a:ext cx="7416824" cy="48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1"/>
          <p:cNvSpPr txBox="1">
            <a:spLocks noChangeArrowheads="1"/>
          </p:cNvSpPr>
          <p:nvPr/>
        </p:nvSpPr>
        <p:spPr bwMode="auto">
          <a:xfrm rot="16200000">
            <a:off x="-590550" y="5650271"/>
            <a:ext cx="134461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266700"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Lst>
              <a:defRPr sz="2400">
                <a:solidFill>
                  <a:schemeClr val="tx1"/>
                </a:solidFill>
                <a:latin typeface="Arial" charset="0"/>
                <a:ea typeface="ＭＳ Ｐゴシック" charset="0"/>
              </a:defRPr>
            </a:lvl2pPr>
            <a:lvl3pPr marL="1143000" indent="-228600" eaLnBrk="0" hangingPunct="0">
              <a:tabLst>
                <a:tab pos="266700" algn="l"/>
              </a:tabLst>
              <a:defRPr sz="2400">
                <a:solidFill>
                  <a:schemeClr val="tx1"/>
                </a:solidFill>
                <a:latin typeface="Arial" charset="0"/>
                <a:ea typeface="ＭＳ Ｐゴシック" charset="0"/>
              </a:defRPr>
            </a:lvl3pPr>
            <a:lvl4pPr marL="1600200" indent="-228600" eaLnBrk="0" hangingPunct="0">
              <a:tabLst>
                <a:tab pos="266700" algn="l"/>
              </a:tabLst>
              <a:defRPr sz="2400">
                <a:solidFill>
                  <a:schemeClr val="tx1"/>
                </a:solidFill>
                <a:latin typeface="Arial" charset="0"/>
                <a:ea typeface="ＭＳ Ｐゴシック" charset="0"/>
              </a:defRPr>
            </a:lvl4pPr>
            <a:lvl5pPr marL="2057400" indent="-228600" eaLnBrk="0" hangingPunct="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r>
              <a:rPr lang="de-DE" sz="600" dirty="0">
                <a:solidFill>
                  <a:srgbClr val="000000"/>
                </a:solidFill>
                <a:cs typeface="Arial" charset="0"/>
              </a:rPr>
              <a:t>Foto: F1online / Design </a:t>
            </a:r>
            <a:r>
              <a:rPr lang="de-DE" sz="600" dirty="0" err="1">
                <a:solidFill>
                  <a:srgbClr val="000000"/>
                </a:solidFill>
                <a:cs typeface="Arial" charset="0"/>
              </a:rPr>
              <a:t>Pics</a:t>
            </a:r>
            <a:endParaRPr lang="de-DE" sz="600" dirty="0"/>
          </a:p>
        </p:txBody>
      </p:sp>
      <p:sp>
        <p:nvSpPr>
          <p:cNvPr id="21" name="Rechteck 6"/>
          <p:cNvSpPr>
            <a:spLocks noChangeArrowheads="1"/>
          </p:cNvSpPr>
          <p:nvPr/>
        </p:nvSpPr>
        <p:spPr bwMode="auto">
          <a:xfrm>
            <a:off x="2360613" y="2420888"/>
            <a:ext cx="53165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ts val="2700"/>
              </a:lnSpc>
              <a:buNone/>
            </a:pPr>
            <a:r>
              <a:rPr lang="de-DE" b="1" dirty="0">
                <a:solidFill>
                  <a:srgbClr val="FF0000"/>
                </a:solidFill>
                <a:cs typeface="Arial" charset="0"/>
              </a:rPr>
              <a:t>Vielen Dank </a:t>
            </a:r>
            <a:r>
              <a:rPr lang="de-DE" dirty="0">
                <a:solidFill>
                  <a:srgbClr val="FF0000"/>
                </a:solidFill>
                <a:cs typeface="Arial" charset="0"/>
              </a:rPr>
              <a:t>für die Aufmerksamkeit.</a:t>
            </a:r>
          </a:p>
        </p:txBody>
      </p:sp>
      <p:pic>
        <p:nvPicPr>
          <p:cNvPr id="23" name="Bild 74" descr="IGM_logo_asuf_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88" y="1403751"/>
            <a:ext cx="2232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27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7D64997-12B8-4B92-8586-39D430AF88F2}" type="slidenum">
              <a:rPr lang="de-DE" smtClean="0"/>
              <a:pPr/>
              <a:t>4</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31" name="Textfeld 20"/>
          <p:cNvSpPr txBox="1">
            <a:spLocks noChangeArrowheads="1"/>
          </p:cNvSpPr>
          <p:nvPr/>
        </p:nvSpPr>
        <p:spPr bwMode="auto">
          <a:xfrm>
            <a:off x="303867" y="404664"/>
            <a:ext cx="31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Was ist Gute Arbeit?</a:t>
            </a:r>
            <a:endParaRPr lang="de-DE" sz="2400" b="1" dirty="0">
              <a:solidFill>
                <a:schemeClr val="bg1"/>
              </a:solidFill>
              <a:latin typeface="+mj-lt"/>
            </a:endParaRPr>
          </a:p>
        </p:txBody>
      </p:sp>
      <p:sp>
        <p:nvSpPr>
          <p:cNvPr id="32" name="Rechteck 17"/>
          <p:cNvSpPr>
            <a:spLocks noChangeArrowheads="1"/>
          </p:cNvSpPr>
          <p:nvPr/>
        </p:nvSpPr>
        <p:spPr bwMode="auto">
          <a:xfrm>
            <a:off x="609600" y="1485364"/>
            <a:ext cx="76660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FontTx/>
              <a:buNone/>
              <a:defRPr/>
            </a:pPr>
            <a:r>
              <a:rPr lang="de-DE" sz="2100" dirty="0">
                <a:solidFill>
                  <a:srgbClr val="404040"/>
                </a:solidFill>
                <a:ea typeface="ＭＳ Ｐゴシック" charset="0"/>
              </a:rPr>
              <a:t>Wenn Sie an </a:t>
            </a:r>
            <a:r>
              <a:rPr lang="de-DE" sz="2100" b="1" dirty="0">
                <a:solidFill>
                  <a:srgbClr val="404040"/>
                </a:solidFill>
                <a:ea typeface="ＭＳ Ｐゴシック" charset="0"/>
              </a:rPr>
              <a:t>gute Arbeit </a:t>
            </a:r>
            <a:r>
              <a:rPr lang="de-DE" sz="2100" dirty="0">
                <a:solidFill>
                  <a:srgbClr val="404040"/>
                </a:solidFill>
                <a:ea typeface="ＭＳ Ｐゴシック" charset="0"/>
              </a:rPr>
              <a:t>denken, was ist Ihnen dann wichtig</a:t>
            </a:r>
            <a:r>
              <a:rPr lang="de-DE" sz="2100" dirty="0" smtClean="0">
                <a:solidFill>
                  <a:srgbClr val="404040"/>
                </a:solidFill>
                <a:ea typeface="ＭＳ Ｐゴシック" charset="0"/>
              </a:rPr>
              <a:t>?</a:t>
            </a:r>
          </a:p>
          <a:p>
            <a:pPr>
              <a:lnSpc>
                <a:spcPts val="2400"/>
              </a:lnSpc>
              <a:spcAft>
                <a:spcPts val="600"/>
              </a:spcAft>
              <a:buFontTx/>
              <a:buNone/>
              <a:defRPr/>
            </a:pPr>
            <a:endParaRPr lang="de-DE" sz="2100" dirty="0">
              <a:solidFill>
                <a:srgbClr val="404040"/>
              </a:solidFill>
              <a:ea typeface="ＭＳ Ｐゴシック" charset="0"/>
            </a:endParaRPr>
          </a:p>
        </p:txBody>
      </p:sp>
      <p:sp>
        <p:nvSpPr>
          <p:cNvPr id="36" name="Oval 21"/>
          <p:cNvSpPr>
            <a:spLocks/>
          </p:cNvSpPr>
          <p:nvPr/>
        </p:nvSpPr>
        <p:spPr bwMode="auto">
          <a:xfrm flipV="1">
            <a:off x="395536" y="1169727"/>
            <a:ext cx="2051720" cy="45719"/>
          </a:xfrm>
          <a:prstGeom prst="ellipse">
            <a:avLst/>
          </a:prstGeom>
          <a:solidFill>
            <a:schemeClr val="bg2">
              <a:alpha val="16000"/>
            </a:schemeClr>
          </a:solidFill>
          <a:ln w="9525" cap="flat" cmpd="sng" algn="ctr">
            <a:noFill/>
            <a:prstDash val="solid"/>
            <a:round/>
            <a:headEnd type="none" w="med" len="med"/>
            <a:tailEnd type="none" w="med" len="med"/>
          </a:ln>
          <a:effectLst>
            <a:glow>
              <a:schemeClr val="bg1"/>
            </a:glow>
            <a:softEdge rad="76200"/>
          </a:effectLst>
        </p:spPr>
        <p:txBody>
          <a:bodyPr/>
          <a:lstStyle/>
          <a:p>
            <a:pPr defTabSz="449263">
              <a:buClr>
                <a:srgbClr val="000000"/>
              </a:buClr>
              <a:buSzPct val="100000"/>
              <a:buFont typeface="Times New Roman" pitchFamily="44" charset="0"/>
              <a:buNone/>
              <a:defRPr/>
            </a:pPr>
            <a:endParaRPr lang="de-DE" sz="2000" dirty="0">
              <a:solidFill>
                <a:srgbClr val="FFFFFF"/>
              </a:solidFill>
              <a:latin typeface="Arial" pitchFamily="44" charset="0"/>
              <a:ea typeface="Arial" pitchFamily="44" charset="0"/>
              <a:cs typeface="Arial" pitchFamily="44" charset="0"/>
            </a:endParaRPr>
          </a:p>
        </p:txBody>
      </p:sp>
      <p:graphicFrame>
        <p:nvGraphicFramePr>
          <p:cNvPr id="37" name="Diagramm 36"/>
          <p:cNvGraphicFramePr>
            <a:graphicFrameLocks/>
          </p:cNvGraphicFramePr>
          <p:nvPr>
            <p:extLst>
              <p:ext uri="{D42A27DB-BD31-4B8C-83A1-F6EECF244321}">
                <p14:modId xmlns:p14="http://schemas.microsoft.com/office/powerpoint/2010/main" val="2042166022"/>
              </p:ext>
            </p:extLst>
          </p:nvPr>
        </p:nvGraphicFramePr>
        <p:xfrm>
          <a:off x="609600" y="1916832"/>
          <a:ext cx="7274768" cy="3617963"/>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feld 37"/>
          <p:cNvSpPr txBox="1"/>
          <p:nvPr/>
        </p:nvSpPr>
        <p:spPr>
          <a:xfrm>
            <a:off x="7588160" y="3645024"/>
            <a:ext cx="1296144"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 92 %</a:t>
            </a:r>
            <a:endParaRPr lang="de-DE" sz="2000" b="1" dirty="0">
              <a:solidFill>
                <a:srgbClr val="002060"/>
              </a:solidFill>
            </a:endParaRPr>
          </a:p>
        </p:txBody>
      </p:sp>
      <p:sp>
        <p:nvSpPr>
          <p:cNvPr id="39" name="Rechteck 38"/>
          <p:cNvSpPr/>
          <p:nvPr/>
        </p:nvSpPr>
        <p:spPr bwMode="auto">
          <a:xfrm>
            <a:off x="971601" y="3645024"/>
            <a:ext cx="6616560" cy="40011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40" name="Rechteck 39"/>
          <p:cNvSpPr/>
          <p:nvPr/>
        </p:nvSpPr>
        <p:spPr bwMode="auto">
          <a:xfrm>
            <a:off x="683568" y="3109020"/>
            <a:ext cx="6840760" cy="463996"/>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41" name="Rechteck 40"/>
          <p:cNvSpPr/>
          <p:nvPr/>
        </p:nvSpPr>
        <p:spPr bwMode="auto">
          <a:xfrm>
            <a:off x="683568" y="2708920"/>
            <a:ext cx="6768752" cy="400100"/>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42" name="Textfeld 41"/>
          <p:cNvSpPr txBox="1"/>
          <p:nvPr/>
        </p:nvSpPr>
        <p:spPr>
          <a:xfrm>
            <a:off x="7588160" y="3175570"/>
            <a:ext cx="1448336"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100 %</a:t>
            </a:r>
            <a:endParaRPr lang="de-DE" sz="2000" b="1" dirty="0">
              <a:solidFill>
                <a:srgbClr val="002060"/>
              </a:solidFill>
            </a:endParaRPr>
          </a:p>
        </p:txBody>
      </p:sp>
      <p:sp>
        <p:nvSpPr>
          <p:cNvPr id="43" name="Textfeld 42"/>
          <p:cNvSpPr txBox="1"/>
          <p:nvPr/>
        </p:nvSpPr>
        <p:spPr>
          <a:xfrm>
            <a:off x="7588160" y="2708920"/>
            <a:ext cx="1296144"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 99 %</a:t>
            </a:r>
            <a:endParaRPr lang="de-DE" sz="2000" b="1" dirty="0">
              <a:solidFill>
                <a:srgbClr val="002060"/>
              </a:solidFill>
            </a:endParaRPr>
          </a:p>
        </p:txBody>
      </p:sp>
    </p:spTree>
    <p:extLst>
      <p:ext uri="{BB962C8B-B14F-4D97-AF65-F5344CB8AC3E}">
        <p14:creationId xmlns:p14="http://schemas.microsoft.com/office/powerpoint/2010/main" val="2717636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601620" y="6596010"/>
            <a:ext cx="234950" cy="152400"/>
          </a:xfrm>
        </p:spPr>
        <p:txBody>
          <a:bodyPr/>
          <a:lstStyle/>
          <a:p>
            <a:fld id="{37D64997-12B8-4B92-8586-39D430AF88F2}" type="slidenum">
              <a:rPr lang="de-DE" smtClean="0"/>
              <a:pPr/>
              <a:t>5</a:t>
            </a:fld>
            <a:endParaRPr lang="de-DE">
              <a:solidFill>
                <a:schemeClr val="tx1"/>
              </a:solidFill>
            </a:endParaRPr>
          </a:p>
        </p:txBody>
      </p:sp>
      <p:sp>
        <p:nvSpPr>
          <p:cNvPr id="4" name="Fußzeilenplatzhalter 3"/>
          <p:cNvSpPr>
            <a:spLocks noGrp="1"/>
          </p:cNvSpPr>
          <p:nvPr>
            <p:ph type="ftr" sz="quarter" idx="11"/>
          </p:nvPr>
        </p:nvSpPr>
        <p:spPr>
          <a:xfrm>
            <a:off x="203745" y="6596010"/>
            <a:ext cx="860813" cy="153888"/>
          </a:xfrm>
        </p:spPr>
        <p:txBody>
          <a:bodyPr/>
          <a:lstStyle/>
          <a:p>
            <a:r>
              <a:rPr lang="de-DE" dirty="0" smtClean="0"/>
              <a:t>FB Tarifpolitik</a:t>
            </a:r>
            <a:endParaRPr lang="de-DE" dirty="0"/>
          </a:p>
        </p:txBody>
      </p:sp>
      <p:sp>
        <p:nvSpPr>
          <p:cNvPr id="8" name="Rechteck 17"/>
          <p:cNvSpPr>
            <a:spLocks noChangeArrowheads="1"/>
          </p:cNvSpPr>
          <p:nvPr/>
        </p:nvSpPr>
        <p:spPr bwMode="auto">
          <a:xfrm>
            <a:off x="629195" y="3594047"/>
            <a:ext cx="8210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spAutoFit/>
          </a:bodyPr>
          <a:lstStyle/>
          <a:p>
            <a:pPr>
              <a:lnSpc>
                <a:spcPts val="2800"/>
              </a:lnSpc>
              <a:buFontTx/>
              <a:buNone/>
            </a:pPr>
            <a:endParaRPr lang="de-DE" sz="1800">
              <a:solidFill>
                <a:srgbClr val="000000"/>
              </a:solidFill>
              <a:ea typeface="ＭＳ Ｐゴシック" charset="0"/>
            </a:endParaRPr>
          </a:p>
          <a:p>
            <a:pPr>
              <a:lnSpc>
                <a:spcPts val="2800"/>
              </a:lnSpc>
              <a:buFontTx/>
              <a:buNone/>
            </a:pPr>
            <a:endParaRPr lang="de-DE" sz="1800">
              <a:solidFill>
                <a:srgbClr val="000000"/>
              </a:solidFill>
              <a:ea typeface="ＭＳ Ｐゴシック" charset="0"/>
            </a:endParaRPr>
          </a:p>
        </p:txBody>
      </p:sp>
      <p:sp>
        <p:nvSpPr>
          <p:cNvPr id="18" name="Textfeld 20"/>
          <p:cNvSpPr txBox="1">
            <a:spLocks noChangeArrowheads="1"/>
          </p:cNvSpPr>
          <p:nvPr/>
        </p:nvSpPr>
        <p:spPr bwMode="auto">
          <a:xfrm>
            <a:off x="323462" y="410961"/>
            <a:ext cx="175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a:t>
            </a:r>
            <a:endParaRPr lang="de-DE" sz="2400" b="1" dirty="0">
              <a:solidFill>
                <a:schemeClr val="bg1"/>
              </a:solidFill>
              <a:latin typeface="+mj-lt"/>
            </a:endParaRPr>
          </a:p>
        </p:txBody>
      </p:sp>
      <p:sp>
        <p:nvSpPr>
          <p:cNvPr id="16" name="Rechteck 17"/>
          <p:cNvSpPr>
            <a:spLocks noChangeArrowheads="1"/>
          </p:cNvSpPr>
          <p:nvPr/>
        </p:nvSpPr>
        <p:spPr bwMode="auto">
          <a:xfrm>
            <a:off x="179512" y="1485625"/>
            <a:ext cx="766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None/>
              <a:defRPr/>
            </a:pPr>
            <a:r>
              <a:rPr lang="de-DE" sz="2100" dirty="0">
                <a:solidFill>
                  <a:srgbClr val="404040"/>
                </a:solidFill>
              </a:rPr>
              <a:t>Wenn Sie an </a:t>
            </a:r>
            <a:r>
              <a:rPr lang="de-DE" sz="2100" b="1" dirty="0">
                <a:solidFill>
                  <a:srgbClr val="404040"/>
                </a:solidFill>
              </a:rPr>
              <a:t>Ihre Arbeitssituation </a:t>
            </a:r>
            <a:r>
              <a:rPr lang="de-DE" sz="2100" dirty="0">
                <a:solidFill>
                  <a:srgbClr val="404040"/>
                </a:solidFill>
              </a:rPr>
              <a:t>denken, was trifft zu</a:t>
            </a:r>
            <a:r>
              <a:rPr lang="de-DE" sz="2100" dirty="0" smtClean="0">
                <a:solidFill>
                  <a:srgbClr val="404040"/>
                </a:solidFill>
              </a:rPr>
              <a:t>?</a:t>
            </a:r>
            <a:endParaRPr lang="de-DE" sz="2100" dirty="0">
              <a:solidFill>
                <a:srgbClr val="404040"/>
              </a:solidFill>
            </a:endParaRPr>
          </a:p>
        </p:txBody>
      </p:sp>
      <p:graphicFrame>
        <p:nvGraphicFramePr>
          <p:cNvPr id="27" name="Diagramm 26"/>
          <p:cNvGraphicFramePr>
            <a:graphicFrameLocks/>
          </p:cNvGraphicFramePr>
          <p:nvPr>
            <p:extLst>
              <p:ext uri="{D42A27DB-BD31-4B8C-83A1-F6EECF244321}">
                <p14:modId xmlns:p14="http://schemas.microsoft.com/office/powerpoint/2010/main" val="3928820364"/>
              </p:ext>
            </p:extLst>
          </p:nvPr>
        </p:nvGraphicFramePr>
        <p:xfrm>
          <a:off x="179512" y="2060848"/>
          <a:ext cx="8096126" cy="4187577"/>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feld 29"/>
          <p:cNvSpPr txBox="1"/>
          <p:nvPr/>
        </p:nvSpPr>
        <p:spPr>
          <a:xfrm>
            <a:off x="7956376" y="2996952"/>
            <a:ext cx="1152128" cy="400110"/>
          </a:xfrm>
          <a:prstGeom prst="rect">
            <a:avLst/>
          </a:prstGeom>
          <a:noFill/>
        </p:spPr>
        <p:txBody>
          <a:bodyPr wrap="square" rtlCol="0">
            <a:spAutoFit/>
          </a:bodyPr>
          <a:lstStyle/>
          <a:p>
            <a:pPr marL="342900" indent="-342900">
              <a:buFont typeface="Wingdings" pitchFamily="2" charset="2"/>
              <a:buChar char="Ø"/>
            </a:pPr>
            <a:r>
              <a:rPr lang="de-DE" sz="2000" b="1" dirty="0">
                <a:solidFill>
                  <a:srgbClr val="002060"/>
                </a:solidFill>
              </a:rPr>
              <a:t>2</a:t>
            </a:r>
            <a:r>
              <a:rPr lang="de-DE" sz="2000" b="1" dirty="0" smtClean="0">
                <a:solidFill>
                  <a:srgbClr val="002060"/>
                </a:solidFill>
              </a:rPr>
              <a:t>9 %</a:t>
            </a:r>
            <a:endParaRPr lang="de-DE" sz="2000" b="1" dirty="0">
              <a:solidFill>
                <a:srgbClr val="002060"/>
              </a:solidFill>
            </a:endParaRPr>
          </a:p>
        </p:txBody>
      </p:sp>
      <p:sp>
        <p:nvSpPr>
          <p:cNvPr id="31" name="Textfeld 30"/>
          <p:cNvSpPr txBox="1"/>
          <p:nvPr/>
        </p:nvSpPr>
        <p:spPr>
          <a:xfrm>
            <a:off x="7956376" y="3645024"/>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51 %</a:t>
            </a:r>
            <a:endParaRPr lang="de-DE" sz="2000" b="1" dirty="0">
              <a:solidFill>
                <a:srgbClr val="002060"/>
              </a:solidFill>
            </a:endParaRPr>
          </a:p>
        </p:txBody>
      </p:sp>
      <p:sp>
        <p:nvSpPr>
          <p:cNvPr id="32" name="Textfeld 31"/>
          <p:cNvSpPr txBox="1"/>
          <p:nvPr/>
        </p:nvSpPr>
        <p:spPr>
          <a:xfrm>
            <a:off x="7956376" y="4293096"/>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22 %</a:t>
            </a:r>
            <a:endParaRPr lang="de-DE" sz="2000" b="1" dirty="0">
              <a:solidFill>
                <a:srgbClr val="002060"/>
              </a:solidFill>
            </a:endParaRPr>
          </a:p>
        </p:txBody>
      </p:sp>
      <p:sp>
        <p:nvSpPr>
          <p:cNvPr id="33" name="Textfeld 32"/>
          <p:cNvSpPr txBox="1"/>
          <p:nvPr/>
        </p:nvSpPr>
        <p:spPr>
          <a:xfrm>
            <a:off x="7991872" y="5621180"/>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32 %</a:t>
            </a:r>
            <a:endParaRPr lang="de-DE" sz="2000" b="1" dirty="0">
              <a:solidFill>
                <a:srgbClr val="002060"/>
              </a:solidFill>
            </a:endParaRPr>
          </a:p>
        </p:txBody>
      </p:sp>
      <p:sp>
        <p:nvSpPr>
          <p:cNvPr id="12" name="Rechteck 11"/>
          <p:cNvSpPr/>
          <p:nvPr/>
        </p:nvSpPr>
        <p:spPr bwMode="auto">
          <a:xfrm>
            <a:off x="179512" y="5517232"/>
            <a:ext cx="5180807" cy="504058"/>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3" name="Textfeld 12"/>
          <p:cNvSpPr txBox="1"/>
          <p:nvPr/>
        </p:nvSpPr>
        <p:spPr>
          <a:xfrm>
            <a:off x="7991872" y="4923762"/>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12 %</a:t>
            </a:r>
            <a:endParaRPr lang="de-DE" sz="2000" b="1" dirty="0">
              <a:solidFill>
                <a:srgbClr val="002060"/>
              </a:solidFill>
            </a:endParaRPr>
          </a:p>
        </p:txBody>
      </p:sp>
    </p:spTree>
    <p:extLst>
      <p:ext uri="{BB962C8B-B14F-4D97-AF65-F5344CB8AC3E}">
        <p14:creationId xmlns:p14="http://schemas.microsoft.com/office/powerpoint/2010/main" val="221263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p:cNvSpPr>
            <a:spLocks noGrp="1"/>
          </p:cNvSpPr>
          <p:nvPr>
            <p:ph type="title"/>
          </p:nvPr>
        </p:nvSpPr>
        <p:spPr>
          <a:xfrm>
            <a:off x="633423" y="1412776"/>
            <a:ext cx="8388472" cy="540000"/>
          </a:xfrm>
        </p:spPr>
        <p:txBody>
          <a:bodyPr/>
          <a:lstStyle/>
          <a:p>
            <a:r>
              <a:rPr lang="de-DE" dirty="0"/>
              <a:t> Entgrenzung Arbeit / Privatleben - ständige Verfügbarkeit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6</a:t>
            </a:fld>
            <a:endParaRPr lang="de-DE">
              <a:solidFill>
                <a:schemeClr val="tx1"/>
              </a:solidFill>
            </a:endParaRPr>
          </a:p>
        </p:txBody>
      </p:sp>
      <p:sp>
        <p:nvSpPr>
          <p:cNvPr id="5" name="Fußzeilenplatzhalter 4"/>
          <p:cNvSpPr>
            <a:spLocks noGrp="1"/>
          </p:cNvSpPr>
          <p:nvPr>
            <p:ph type="ftr" sz="quarter" idx="11"/>
          </p:nvPr>
        </p:nvSpPr>
        <p:spPr/>
        <p:txBody>
          <a:bodyPr/>
          <a:lstStyle/>
          <a:p>
            <a:r>
              <a:rPr lang="de-DE" smtClean="0"/>
              <a:t>FB Tarifpolitik</a:t>
            </a:r>
            <a:endParaRPr lang="de-DE" dirty="0"/>
          </a:p>
        </p:txBody>
      </p:sp>
      <p:sp>
        <p:nvSpPr>
          <p:cNvPr id="36" name="Textfeld 20"/>
          <p:cNvSpPr txBox="1">
            <a:spLocks noChangeArrowheads="1"/>
          </p:cNvSpPr>
          <p:nvPr/>
        </p:nvSpPr>
        <p:spPr bwMode="auto">
          <a:xfrm>
            <a:off x="323462" y="410961"/>
            <a:ext cx="5521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ständige Erreichbarkeit</a:t>
            </a:r>
            <a:endParaRPr lang="de-DE" sz="2400" b="1" dirty="0">
              <a:solidFill>
                <a:schemeClr val="bg1"/>
              </a:solidFill>
              <a:latin typeface="+mj-l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988840"/>
            <a:ext cx="7560840" cy="43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76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7</a:t>
            </a:fld>
            <a:endParaRPr lang="de-DE">
              <a:solidFill>
                <a:schemeClr val="tx1"/>
              </a:solidFill>
            </a:endParaRPr>
          </a:p>
        </p:txBody>
      </p:sp>
      <p:sp>
        <p:nvSpPr>
          <p:cNvPr id="4" name="Fußzeilenplatzhalter 3"/>
          <p:cNvSpPr>
            <a:spLocks noGrp="1"/>
          </p:cNvSpPr>
          <p:nvPr>
            <p:ph type="ftr" sz="quarter" idx="11"/>
          </p:nvPr>
        </p:nvSpPr>
        <p:spPr/>
        <p:txBody>
          <a:bodyPr/>
          <a:lstStyle/>
          <a:p>
            <a:r>
              <a:rPr lang="de-DE" smtClean="0"/>
              <a:t>FB Tarifpolitik</a:t>
            </a:r>
            <a:endParaRPr lang="de-DE" dirty="0"/>
          </a:p>
        </p:txBody>
      </p:sp>
      <p:sp>
        <p:nvSpPr>
          <p:cNvPr id="8" name="Rechteck 17"/>
          <p:cNvSpPr>
            <a:spLocks noChangeArrowheads="1"/>
          </p:cNvSpPr>
          <p:nvPr/>
        </p:nvSpPr>
        <p:spPr bwMode="auto">
          <a:xfrm>
            <a:off x="609600" y="3587750"/>
            <a:ext cx="8210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spAutoFit/>
          </a:bodyPr>
          <a:lstStyle/>
          <a:p>
            <a:pPr>
              <a:lnSpc>
                <a:spcPts val="2800"/>
              </a:lnSpc>
              <a:buFontTx/>
              <a:buNone/>
            </a:pPr>
            <a:endParaRPr lang="de-DE" sz="1800">
              <a:solidFill>
                <a:srgbClr val="000000"/>
              </a:solidFill>
              <a:ea typeface="ＭＳ Ｐゴシック" charset="0"/>
            </a:endParaRPr>
          </a:p>
          <a:p>
            <a:pPr>
              <a:lnSpc>
                <a:spcPts val="2800"/>
              </a:lnSpc>
              <a:buFontTx/>
              <a:buNone/>
            </a:pPr>
            <a:endParaRPr lang="de-DE" sz="1800">
              <a:solidFill>
                <a:srgbClr val="000000"/>
              </a:solidFill>
              <a:ea typeface="ＭＳ Ｐゴシック" charset="0"/>
            </a:endParaRPr>
          </a:p>
        </p:txBody>
      </p:sp>
      <p:sp>
        <p:nvSpPr>
          <p:cNvPr id="9" name="Rechteck 17"/>
          <p:cNvSpPr>
            <a:spLocks noChangeArrowheads="1"/>
          </p:cNvSpPr>
          <p:nvPr/>
        </p:nvSpPr>
        <p:spPr bwMode="auto">
          <a:xfrm>
            <a:off x="629196" y="1484784"/>
            <a:ext cx="7696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400"/>
              </a:lnSpc>
              <a:spcAft>
                <a:spcPts val="600"/>
              </a:spcAft>
              <a:buFontTx/>
              <a:buNone/>
              <a:defRPr/>
            </a:pPr>
            <a:r>
              <a:rPr lang="de-DE" sz="2100" dirty="0">
                <a:solidFill>
                  <a:srgbClr val="404040"/>
                </a:solidFill>
                <a:ea typeface="ＭＳ Ｐゴシック" charset="0"/>
              </a:rPr>
              <a:t>Wenn Ihr Betrieb </a:t>
            </a:r>
            <a:r>
              <a:rPr lang="de-DE" sz="2100" b="1" dirty="0">
                <a:solidFill>
                  <a:srgbClr val="404040"/>
                </a:solidFill>
                <a:ea typeface="ＭＳ Ｐゴシック" charset="0"/>
              </a:rPr>
              <a:t>Flexibilität</a:t>
            </a:r>
            <a:r>
              <a:rPr lang="de-DE" sz="2100" dirty="0">
                <a:solidFill>
                  <a:srgbClr val="404040"/>
                </a:solidFill>
                <a:ea typeface="ＭＳ Ｐゴシック" charset="0"/>
              </a:rPr>
              <a:t> von Ihnen fordert – </a:t>
            </a:r>
            <a:r>
              <a:rPr lang="de-DE" sz="2100" dirty="0" smtClean="0">
                <a:solidFill>
                  <a:srgbClr val="404040"/>
                </a:solidFill>
                <a:ea typeface="ＭＳ Ｐゴシック" charset="0"/>
              </a:rPr>
              <a:t/>
            </a:r>
            <a:br>
              <a:rPr lang="de-DE" sz="2100" dirty="0" smtClean="0">
                <a:solidFill>
                  <a:srgbClr val="404040"/>
                </a:solidFill>
                <a:ea typeface="ＭＳ Ｐゴシック" charset="0"/>
              </a:rPr>
            </a:br>
            <a:r>
              <a:rPr lang="de-DE" sz="2100" dirty="0" smtClean="0">
                <a:solidFill>
                  <a:srgbClr val="404040"/>
                </a:solidFill>
                <a:ea typeface="ＭＳ Ｐゴシック" charset="0"/>
              </a:rPr>
              <a:t>wie </a:t>
            </a:r>
            <a:r>
              <a:rPr lang="de-DE" sz="2100" dirty="0">
                <a:solidFill>
                  <a:srgbClr val="404040"/>
                </a:solidFill>
                <a:ea typeface="ＭＳ Ｐゴシック" charset="0"/>
              </a:rPr>
              <a:t>stehen sie grundsätzlich dazu</a:t>
            </a:r>
            <a:r>
              <a:rPr lang="de-DE" sz="2100" dirty="0" smtClean="0">
                <a:solidFill>
                  <a:srgbClr val="404040"/>
                </a:solidFill>
                <a:ea typeface="ＭＳ Ｐゴシック" charset="0"/>
              </a:rPr>
              <a:t>?</a:t>
            </a:r>
            <a:endParaRPr lang="de-DE" sz="1500" dirty="0">
              <a:solidFill>
                <a:srgbClr val="404040"/>
              </a:solidFill>
              <a:ea typeface="ＭＳ Ｐゴシック" charset="0"/>
            </a:endParaRPr>
          </a:p>
        </p:txBody>
      </p:sp>
      <p:sp>
        <p:nvSpPr>
          <p:cNvPr id="13" name="Oval 15"/>
          <p:cNvSpPr>
            <a:spLocks/>
          </p:cNvSpPr>
          <p:nvPr/>
        </p:nvSpPr>
        <p:spPr bwMode="auto">
          <a:xfrm>
            <a:off x="0" y="1041400"/>
            <a:ext cx="2051720" cy="227359"/>
          </a:xfrm>
          <a:prstGeom prst="ellipse">
            <a:avLst/>
          </a:prstGeom>
          <a:solidFill>
            <a:schemeClr val="bg2">
              <a:alpha val="16000"/>
            </a:schemeClr>
          </a:solidFill>
          <a:ln w="9525" cap="flat" cmpd="sng" algn="ctr">
            <a:noFill/>
            <a:prstDash val="solid"/>
            <a:round/>
            <a:headEnd type="none" w="med" len="med"/>
            <a:tailEnd type="none" w="med" len="med"/>
          </a:ln>
          <a:effectLst>
            <a:glow>
              <a:schemeClr val="bg1"/>
            </a:glow>
            <a:softEdge rad="76200"/>
          </a:effectLst>
        </p:spPr>
        <p:txBody>
          <a:bodyPr/>
          <a:lstStyle/>
          <a:p>
            <a:pPr defTabSz="449263">
              <a:buClr>
                <a:srgbClr val="000000"/>
              </a:buClr>
              <a:buSzPct val="100000"/>
              <a:buFont typeface="Times New Roman" pitchFamily="44" charset="0"/>
              <a:buNone/>
              <a:defRPr/>
            </a:pPr>
            <a:endParaRPr lang="de-DE" sz="2000" dirty="0">
              <a:solidFill>
                <a:srgbClr val="FFFFFF"/>
              </a:solidFill>
              <a:latin typeface="Arial" pitchFamily="44" charset="0"/>
              <a:ea typeface="Arial" pitchFamily="44" charset="0"/>
              <a:cs typeface="Arial" pitchFamily="44" charset="0"/>
            </a:endParaRPr>
          </a:p>
        </p:txBody>
      </p:sp>
      <p:graphicFrame>
        <p:nvGraphicFramePr>
          <p:cNvPr id="14" name="Diagramm 13"/>
          <p:cNvGraphicFramePr>
            <a:graphicFrameLocks/>
          </p:cNvGraphicFramePr>
          <p:nvPr>
            <p:extLst>
              <p:ext uri="{D42A27DB-BD31-4B8C-83A1-F6EECF244321}">
                <p14:modId xmlns:p14="http://schemas.microsoft.com/office/powerpoint/2010/main" val="4277572314"/>
              </p:ext>
            </p:extLst>
          </p:nvPr>
        </p:nvGraphicFramePr>
        <p:xfrm>
          <a:off x="609601" y="2348880"/>
          <a:ext cx="7202759" cy="364314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p:cNvSpPr/>
          <p:nvPr/>
        </p:nvSpPr>
        <p:spPr bwMode="auto">
          <a:xfrm>
            <a:off x="674166" y="3392748"/>
            <a:ext cx="6463084" cy="792088"/>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7" name="Textfeld 16"/>
          <p:cNvSpPr txBox="1"/>
          <p:nvPr/>
        </p:nvSpPr>
        <p:spPr>
          <a:xfrm>
            <a:off x="7524536" y="3589020"/>
            <a:ext cx="1296144"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 92 %</a:t>
            </a:r>
            <a:endParaRPr lang="de-DE" sz="2000" b="1" dirty="0">
              <a:solidFill>
                <a:srgbClr val="002060"/>
              </a:solidFill>
            </a:endParaRPr>
          </a:p>
        </p:txBody>
      </p:sp>
      <p:sp>
        <p:nvSpPr>
          <p:cNvPr id="18" name="Textfeld 20"/>
          <p:cNvSpPr txBox="1">
            <a:spLocks noChangeArrowheads="1"/>
          </p:cNvSpPr>
          <p:nvPr/>
        </p:nvSpPr>
        <p:spPr bwMode="auto">
          <a:xfrm>
            <a:off x="303867" y="404664"/>
            <a:ext cx="4285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Flexibilisierung</a:t>
            </a:r>
            <a:endParaRPr lang="de-DE" sz="2400" b="1" dirty="0">
              <a:solidFill>
                <a:schemeClr val="bg1"/>
              </a:solidFill>
              <a:latin typeface="+mj-lt"/>
            </a:endParaRPr>
          </a:p>
        </p:txBody>
      </p:sp>
      <p:sp>
        <p:nvSpPr>
          <p:cNvPr id="11" name="Rechteck 10"/>
          <p:cNvSpPr/>
          <p:nvPr/>
        </p:nvSpPr>
        <p:spPr bwMode="auto">
          <a:xfrm>
            <a:off x="675988" y="4184836"/>
            <a:ext cx="6056252" cy="792088"/>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2" name="Textfeld 11"/>
          <p:cNvSpPr txBox="1"/>
          <p:nvPr/>
        </p:nvSpPr>
        <p:spPr>
          <a:xfrm>
            <a:off x="7519519" y="4380825"/>
            <a:ext cx="1296144"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 78 %</a:t>
            </a:r>
            <a:endParaRPr lang="de-DE" sz="2000" b="1" dirty="0">
              <a:solidFill>
                <a:srgbClr val="002060"/>
              </a:solidFill>
            </a:endParaRPr>
          </a:p>
        </p:txBody>
      </p:sp>
    </p:spTree>
    <p:extLst>
      <p:ext uri="{BB962C8B-B14F-4D97-AF65-F5344CB8AC3E}">
        <p14:creationId xmlns:p14="http://schemas.microsoft.com/office/powerpoint/2010/main" val="154500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601620" y="6596010"/>
            <a:ext cx="234950" cy="152400"/>
          </a:xfrm>
        </p:spPr>
        <p:txBody>
          <a:bodyPr/>
          <a:lstStyle/>
          <a:p>
            <a:fld id="{37D64997-12B8-4B92-8586-39D430AF88F2}" type="slidenum">
              <a:rPr lang="de-DE" smtClean="0"/>
              <a:pPr/>
              <a:t>8</a:t>
            </a:fld>
            <a:endParaRPr lang="de-DE">
              <a:solidFill>
                <a:schemeClr val="tx1"/>
              </a:solidFill>
            </a:endParaRPr>
          </a:p>
        </p:txBody>
      </p:sp>
      <p:sp>
        <p:nvSpPr>
          <p:cNvPr id="4" name="Fußzeilenplatzhalter 3"/>
          <p:cNvSpPr>
            <a:spLocks noGrp="1"/>
          </p:cNvSpPr>
          <p:nvPr>
            <p:ph type="ftr" sz="quarter" idx="11"/>
          </p:nvPr>
        </p:nvSpPr>
        <p:spPr>
          <a:xfrm>
            <a:off x="203745" y="6596010"/>
            <a:ext cx="860813" cy="153888"/>
          </a:xfrm>
        </p:spPr>
        <p:txBody>
          <a:bodyPr/>
          <a:lstStyle/>
          <a:p>
            <a:r>
              <a:rPr lang="de-DE" dirty="0" smtClean="0"/>
              <a:t>FB Tarifpolitik</a:t>
            </a:r>
            <a:endParaRPr lang="de-DE" dirty="0"/>
          </a:p>
        </p:txBody>
      </p:sp>
      <p:sp>
        <p:nvSpPr>
          <p:cNvPr id="8" name="Rechteck 17"/>
          <p:cNvSpPr>
            <a:spLocks noChangeArrowheads="1"/>
          </p:cNvSpPr>
          <p:nvPr/>
        </p:nvSpPr>
        <p:spPr bwMode="auto">
          <a:xfrm>
            <a:off x="629195" y="3594047"/>
            <a:ext cx="8210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spAutoFit/>
          </a:bodyPr>
          <a:lstStyle/>
          <a:p>
            <a:pPr>
              <a:lnSpc>
                <a:spcPts val="2800"/>
              </a:lnSpc>
              <a:buFontTx/>
              <a:buNone/>
            </a:pPr>
            <a:endParaRPr lang="de-DE" sz="1800">
              <a:solidFill>
                <a:srgbClr val="000000"/>
              </a:solidFill>
              <a:ea typeface="ＭＳ Ｐゴシック" charset="0"/>
            </a:endParaRPr>
          </a:p>
          <a:p>
            <a:pPr>
              <a:lnSpc>
                <a:spcPts val="2800"/>
              </a:lnSpc>
              <a:buFontTx/>
              <a:buNone/>
            </a:pPr>
            <a:endParaRPr lang="de-DE" sz="1800">
              <a:solidFill>
                <a:srgbClr val="000000"/>
              </a:solidFill>
              <a:ea typeface="ＭＳ Ｐゴシック" charset="0"/>
            </a:endParaRPr>
          </a:p>
        </p:txBody>
      </p:sp>
      <p:sp>
        <p:nvSpPr>
          <p:cNvPr id="18" name="Textfeld 20"/>
          <p:cNvSpPr txBox="1">
            <a:spLocks noChangeArrowheads="1"/>
          </p:cNvSpPr>
          <p:nvPr/>
        </p:nvSpPr>
        <p:spPr bwMode="auto">
          <a:xfrm>
            <a:off x="323462" y="410961"/>
            <a:ext cx="4354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Flexibilisierung</a:t>
            </a:r>
            <a:endParaRPr lang="de-DE" sz="2400" b="1" dirty="0">
              <a:solidFill>
                <a:schemeClr val="bg1"/>
              </a:solidFill>
              <a:latin typeface="+mj-lt"/>
            </a:endParaRPr>
          </a:p>
        </p:txBody>
      </p:sp>
      <p:sp>
        <p:nvSpPr>
          <p:cNvPr id="19" name="Rechteck 17"/>
          <p:cNvSpPr>
            <a:spLocks noChangeArrowheads="1"/>
          </p:cNvSpPr>
          <p:nvPr/>
        </p:nvSpPr>
        <p:spPr bwMode="auto">
          <a:xfrm>
            <a:off x="467544" y="1484784"/>
            <a:ext cx="8305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400"/>
              </a:lnSpc>
              <a:spcAft>
                <a:spcPts val="600"/>
              </a:spcAft>
              <a:buNone/>
              <a:defRPr/>
            </a:pPr>
            <a:r>
              <a:rPr lang="de-DE" sz="2000" dirty="0">
                <a:solidFill>
                  <a:srgbClr val="404040"/>
                </a:solidFill>
              </a:rPr>
              <a:t>Wenn </a:t>
            </a:r>
            <a:r>
              <a:rPr lang="de-DE" sz="2000" b="1" dirty="0">
                <a:solidFill>
                  <a:srgbClr val="404040"/>
                </a:solidFill>
              </a:rPr>
              <a:t>zeitliche Flexibilität </a:t>
            </a:r>
            <a:r>
              <a:rPr lang="de-DE" sz="2000" dirty="0">
                <a:solidFill>
                  <a:srgbClr val="404040"/>
                </a:solidFill>
              </a:rPr>
              <a:t>von Ihnen gefordert wird: </a:t>
            </a:r>
            <a:r>
              <a:rPr lang="de-DE" sz="2000" dirty="0" smtClean="0">
                <a:solidFill>
                  <a:srgbClr val="404040"/>
                </a:solidFill>
              </a:rPr>
              <a:t/>
            </a:r>
            <a:br>
              <a:rPr lang="de-DE" sz="2000" dirty="0" smtClean="0">
                <a:solidFill>
                  <a:srgbClr val="404040"/>
                </a:solidFill>
              </a:rPr>
            </a:br>
            <a:r>
              <a:rPr lang="de-DE" sz="2000" dirty="0" smtClean="0">
                <a:solidFill>
                  <a:srgbClr val="404040"/>
                </a:solidFill>
              </a:rPr>
              <a:t>Wie </a:t>
            </a:r>
            <a:r>
              <a:rPr lang="de-DE" sz="2000" dirty="0">
                <a:solidFill>
                  <a:srgbClr val="404040"/>
                </a:solidFill>
              </a:rPr>
              <a:t>wichtig </a:t>
            </a:r>
            <a:r>
              <a:rPr lang="de-DE" sz="2000" dirty="0" smtClean="0">
                <a:solidFill>
                  <a:srgbClr val="404040"/>
                </a:solidFill>
              </a:rPr>
              <a:t>sind </a:t>
            </a:r>
            <a:r>
              <a:rPr lang="de-DE" sz="2000" dirty="0">
                <a:solidFill>
                  <a:srgbClr val="404040"/>
                </a:solidFill>
              </a:rPr>
              <a:t>Ihnen dann folgende </a:t>
            </a:r>
            <a:r>
              <a:rPr lang="de-DE" sz="2000" b="1" dirty="0">
                <a:solidFill>
                  <a:srgbClr val="404040"/>
                </a:solidFill>
              </a:rPr>
              <a:t>Gegenleistungen </a:t>
            </a:r>
            <a:r>
              <a:rPr lang="de-DE" sz="2000" b="1" dirty="0" smtClean="0">
                <a:solidFill>
                  <a:srgbClr val="404040"/>
                </a:solidFill>
              </a:rPr>
              <a:t> ?</a:t>
            </a:r>
            <a:endParaRPr lang="de-DE" sz="2000" b="1" dirty="0">
              <a:solidFill>
                <a:srgbClr val="404040"/>
              </a:solidFill>
            </a:endParaRPr>
          </a:p>
        </p:txBody>
      </p:sp>
      <p:graphicFrame>
        <p:nvGraphicFramePr>
          <p:cNvPr id="24" name="Diagramm 23"/>
          <p:cNvGraphicFramePr>
            <a:graphicFrameLocks/>
          </p:cNvGraphicFramePr>
          <p:nvPr>
            <p:extLst>
              <p:ext uri="{D42A27DB-BD31-4B8C-83A1-F6EECF244321}">
                <p14:modId xmlns:p14="http://schemas.microsoft.com/office/powerpoint/2010/main" val="3250261223"/>
              </p:ext>
            </p:extLst>
          </p:nvPr>
        </p:nvGraphicFramePr>
        <p:xfrm>
          <a:off x="467544" y="2348880"/>
          <a:ext cx="8315407" cy="349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53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601620" y="6596010"/>
            <a:ext cx="234950" cy="152400"/>
          </a:xfrm>
        </p:spPr>
        <p:txBody>
          <a:bodyPr/>
          <a:lstStyle/>
          <a:p>
            <a:fld id="{37D64997-12B8-4B92-8586-39D430AF88F2}" type="slidenum">
              <a:rPr lang="de-DE" smtClean="0"/>
              <a:pPr/>
              <a:t>9</a:t>
            </a:fld>
            <a:endParaRPr lang="de-DE" dirty="0">
              <a:solidFill>
                <a:schemeClr val="tx1"/>
              </a:solidFill>
            </a:endParaRPr>
          </a:p>
        </p:txBody>
      </p:sp>
      <p:sp>
        <p:nvSpPr>
          <p:cNvPr id="4" name="Fußzeilenplatzhalter 3"/>
          <p:cNvSpPr>
            <a:spLocks noGrp="1"/>
          </p:cNvSpPr>
          <p:nvPr>
            <p:ph type="ftr" sz="quarter" idx="11"/>
          </p:nvPr>
        </p:nvSpPr>
        <p:spPr>
          <a:xfrm>
            <a:off x="203745" y="6596010"/>
            <a:ext cx="860813" cy="153888"/>
          </a:xfrm>
        </p:spPr>
        <p:txBody>
          <a:bodyPr/>
          <a:lstStyle/>
          <a:p>
            <a:r>
              <a:rPr lang="de-DE" dirty="0" smtClean="0"/>
              <a:t>FB Tarifpolitik</a:t>
            </a:r>
            <a:endParaRPr lang="de-DE" dirty="0"/>
          </a:p>
        </p:txBody>
      </p:sp>
      <p:sp>
        <p:nvSpPr>
          <p:cNvPr id="8" name="Rechteck 17"/>
          <p:cNvSpPr>
            <a:spLocks noChangeArrowheads="1"/>
          </p:cNvSpPr>
          <p:nvPr/>
        </p:nvSpPr>
        <p:spPr bwMode="auto">
          <a:xfrm>
            <a:off x="629195" y="3594047"/>
            <a:ext cx="8210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spAutoFit/>
          </a:bodyPr>
          <a:lstStyle/>
          <a:p>
            <a:pPr>
              <a:lnSpc>
                <a:spcPts val="2800"/>
              </a:lnSpc>
              <a:buFontTx/>
              <a:buNone/>
            </a:pPr>
            <a:endParaRPr lang="de-DE" sz="1800">
              <a:solidFill>
                <a:srgbClr val="000000"/>
              </a:solidFill>
              <a:ea typeface="ＭＳ Ｐゴシック" charset="0"/>
            </a:endParaRPr>
          </a:p>
          <a:p>
            <a:pPr>
              <a:lnSpc>
                <a:spcPts val="2800"/>
              </a:lnSpc>
              <a:buFontTx/>
              <a:buNone/>
            </a:pPr>
            <a:endParaRPr lang="de-DE" sz="1800">
              <a:solidFill>
                <a:srgbClr val="000000"/>
              </a:solidFill>
              <a:ea typeface="ＭＳ Ｐゴシック" charset="0"/>
            </a:endParaRPr>
          </a:p>
        </p:txBody>
      </p:sp>
      <p:sp>
        <p:nvSpPr>
          <p:cNvPr id="18" name="Textfeld 20"/>
          <p:cNvSpPr txBox="1">
            <a:spLocks noChangeArrowheads="1"/>
          </p:cNvSpPr>
          <p:nvPr/>
        </p:nvSpPr>
        <p:spPr bwMode="auto">
          <a:xfrm>
            <a:off x="335854" y="409386"/>
            <a:ext cx="4132863"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a:solidFill>
                  <a:schemeClr val="tx1"/>
                </a:solidFill>
                <a:latin typeface="Verdana" pitchFamily="34" charset="0"/>
                <a:ea typeface="ＭＳ Ｐゴシック" pitchFamily="34" charset="-128"/>
              </a:defRPr>
            </a:lvl1pPr>
            <a:lvl2pPr marL="742950" indent="-285750" defTabSz="457200" eaLnBrk="0" hangingPunct="0">
              <a:defRPr sz="2000">
                <a:solidFill>
                  <a:schemeClr val="tx1"/>
                </a:solidFill>
                <a:latin typeface="Verdana" pitchFamily="34" charset="0"/>
                <a:ea typeface="ＭＳ Ｐゴシック" pitchFamily="34" charset="-128"/>
              </a:defRPr>
            </a:lvl2pPr>
            <a:lvl3pPr marL="1143000" indent="-228600" defTabSz="457200" eaLnBrk="0" hangingPunct="0">
              <a:defRPr sz="2000">
                <a:solidFill>
                  <a:schemeClr val="tx1"/>
                </a:solidFill>
                <a:latin typeface="Verdana" pitchFamily="34" charset="0"/>
                <a:ea typeface="ＭＳ Ｐゴシック" pitchFamily="34" charset="-128"/>
              </a:defRPr>
            </a:lvl3pPr>
            <a:lvl4pPr marL="1600200" indent="-228600" defTabSz="457200" eaLnBrk="0" hangingPunct="0">
              <a:defRPr sz="2000">
                <a:solidFill>
                  <a:schemeClr val="tx1"/>
                </a:solidFill>
                <a:latin typeface="Verdana" pitchFamily="34" charset="0"/>
                <a:ea typeface="ＭＳ Ｐゴシック" pitchFamily="34" charset="-128"/>
              </a:defRPr>
            </a:lvl4pPr>
            <a:lvl5pPr marL="2057400" indent="-228600" defTabSz="457200" eaLnBrk="0" hangingPunct="0">
              <a:defRPr sz="2000">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buFont typeface="Times" charset="0"/>
              <a:buChar char="•"/>
              <a:defRPr sz="2000">
                <a:solidFill>
                  <a:schemeClr val="tx1"/>
                </a:solidFill>
                <a:latin typeface="Verdana" pitchFamily="34" charset="0"/>
                <a:ea typeface="ＭＳ Ｐゴシック" pitchFamily="34" charset="-128"/>
              </a:defRPr>
            </a:lvl9pPr>
          </a:lstStyle>
          <a:p>
            <a:pPr eaLnBrk="1" hangingPunct="1">
              <a:buFontTx/>
              <a:buNone/>
            </a:pPr>
            <a:r>
              <a:rPr lang="de-DE" sz="2400" b="1" dirty="0" smtClean="0">
                <a:solidFill>
                  <a:schemeClr val="bg1"/>
                </a:solidFill>
                <a:latin typeface="+mj-lt"/>
              </a:rPr>
              <a:t>Arbeitszeit - Intensivierung</a:t>
            </a:r>
            <a:endParaRPr lang="de-DE" sz="2400" b="1" dirty="0">
              <a:solidFill>
                <a:schemeClr val="bg1"/>
              </a:solidFill>
              <a:latin typeface="+mj-lt"/>
            </a:endParaRPr>
          </a:p>
        </p:txBody>
      </p:sp>
      <p:sp>
        <p:nvSpPr>
          <p:cNvPr id="14" name="Rechteck 17"/>
          <p:cNvSpPr>
            <a:spLocks noChangeArrowheads="1"/>
          </p:cNvSpPr>
          <p:nvPr/>
        </p:nvSpPr>
        <p:spPr bwMode="auto">
          <a:xfrm>
            <a:off x="335854" y="1916832"/>
            <a:ext cx="798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2400"/>
              </a:lnSpc>
              <a:spcAft>
                <a:spcPts val="600"/>
              </a:spcAft>
              <a:buNone/>
              <a:defRPr/>
            </a:pPr>
            <a:r>
              <a:rPr lang="de-DE" sz="2100" dirty="0">
                <a:solidFill>
                  <a:srgbClr val="404040"/>
                </a:solidFill>
              </a:rPr>
              <a:t>Haben sie den Eindruck, dass sie in den letzten Jahren </a:t>
            </a:r>
            <a:r>
              <a:rPr lang="de-DE" sz="2100" dirty="0" smtClean="0">
                <a:solidFill>
                  <a:srgbClr val="404040"/>
                </a:solidFill>
              </a:rPr>
              <a:t/>
            </a:r>
            <a:br>
              <a:rPr lang="de-DE" sz="2100" dirty="0" smtClean="0">
                <a:solidFill>
                  <a:srgbClr val="404040"/>
                </a:solidFill>
              </a:rPr>
            </a:br>
            <a:r>
              <a:rPr lang="de-DE" sz="2100" b="1" dirty="0" smtClean="0">
                <a:solidFill>
                  <a:srgbClr val="404040"/>
                </a:solidFill>
              </a:rPr>
              <a:t>immer </a:t>
            </a:r>
            <a:r>
              <a:rPr lang="de-DE" sz="2100" b="1" dirty="0">
                <a:solidFill>
                  <a:srgbClr val="404040"/>
                </a:solidFill>
              </a:rPr>
              <a:t>mehr Arbei</a:t>
            </a:r>
            <a:r>
              <a:rPr lang="de-DE" sz="2100" dirty="0">
                <a:solidFill>
                  <a:srgbClr val="404040"/>
                </a:solidFill>
              </a:rPr>
              <a:t>t in der gleichen Zeit bewältigen müssen</a:t>
            </a:r>
            <a:r>
              <a:rPr lang="de-DE" sz="2100" dirty="0" smtClean="0">
                <a:solidFill>
                  <a:srgbClr val="404040"/>
                </a:solidFill>
              </a:rPr>
              <a:t>?</a:t>
            </a:r>
            <a:endParaRPr lang="de-DE" sz="2100" dirty="0">
              <a:solidFill>
                <a:srgbClr val="404040"/>
              </a:solidFill>
            </a:endParaRPr>
          </a:p>
        </p:txBody>
      </p:sp>
      <p:grpSp>
        <p:nvGrpSpPr>
          <p:cNvPr id="2" name="Gruppieren 1"/>
          <p:cNvGrpSpPr/>
          <p:nvPr/>
        </p:nvGrpSpPr>
        <p:grpSpPr>
          <a:xfrm>
            <a:off x="323632" y="2880812"/>
            <a:ext cx="8819163" cy="2836170"/>
            <a:chOff x="324837" y="2492896"/>
            <a:chExt cx="8819163" cy="2836170"/>
          </a:xfrm>
        </p:grpSpPr>
        <p:graphicFrame>
          <p:nvGraphicFramePr>
            <p:cNvPr id="25" name="Diagramm 24"/>
            <p:cNvGraphicFramePr>
              <a:graphicFrameLocks/>
            </p:cNvGraphicFramePr>
            <p:nvPr>
              <p:extLst>
                <p:ext uri="{D42A27DB-BD31-4B8C-83A1-F6EECF244321}">
                  <p14:modId xmlns:p14="http://schemas.microsoft.com/office/powerpoint/2010/main" val="1613903731"/>
                </p:ext>
              </p:extLst>
            </p:nvPr>
          </p:nvGraphicFramePr>
          <p:xfrm>
            <a:off x="324837" y="2492896"/>
            <a:ext cx="7980963" cy="28361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p:cNvSpPr/>
            <p:nvPr/>
          </p:nvSpPr>
          <p:spPr bwMode="auto">
            <a:xfrm>
              <a:off x="629194" y="3429000"/>
              <a:ext cx="5760000" cy="1584176"/>
            </a:xfrm>
            <a:prstGeom prst="rect">
              <a:avLst/>
            </a:prstGeom>
            <a:noFill/>
            <a:ln w="444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1" i="0" u="none" strike="noStrike" cap="none" normalizeH="0" baseline="0">
                <a:ln>
                  <a:noFill/>
                </a:ln>
                <a:solidFill>
                  <a:schemeClr val="tx1"/>
                </a:solidFill>
                <a:effectLst/>
                <a:latin typeface="Arial" pitchFamily="95" charset="0"/>
              </a:endParaRPr>
            </a:p>
          </p:txBody>
        </p:sp>
        <p:sp>
          <p:nvSpPr>
            <p:cNvPr id="10" name="Textfeld 9"/>
            <p:cNvSpPr txBox="1"/>
            <p:nvPr/>
          </p:nvSpPr>
          <p:spPr>
            <a:xfrm>
              <a:off x="7991872" y="4018706"/>
              <a:ext cx="1152128" cy="400110"/>
            </a:xfrm>
            <a:prstGeom prst="rect">
              <a:avLst/>
            </a:prstGeom>
            <a:noFill/>
          </p:spPr>
          <p:txBody>
            <a:bodyPr wrap="square" rtlCol="0">
              <a:spAutoFit/>
            </a:bodyPr>
            <a:lstStyle/>
            <a:p>
              <a:pPr marL="342900" indent="-342900">
                <a:buFont typeface="Wingdings" pitchFamily="2" charset="2"/>
                <a:buChar char="Ø"/>
              </a:pPr>
              <a:r>
                <a:rPr lang="de-DE" sz="2000" b="1" dirty="0" smtClean="0">
                  <a:solidFill>
                    <a:srgbClr val="002060"/>
                  </a:solidFill>
                </a:rPr>
                <a:t>79 %</a:t>
              </a:r>
              <a:endParaRPr lang="de-DE" sz="2000" b="1" dirty="0">
                <a:solidFill>
                  <a:srgbClr val="002060"/>
                </a:solidFill>
              </a:endParaRPr>
            </a:p>
          </p:txBody>
        </p:sp>
      </p:grpSp>
    </p:spTree>
    <p:extLst>
      <p:ext uri="{BB962C8B-B14F-4D97-AF65-F5344CB8AC3E}">
        <p14:creationId xmlns:p14="http://schemas.microsoft.com/office/powerpoint/2010/main" val="248702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IG Metall">
      <a:dk1>
        <a:srgbClr val="000000"/>
      </a:dk1>
      <a:lt1>
        <a:srgbClr val="FFFFFF"/>
      </a:lt1>
      <a:dk2>
        <a:srgbClr val="000000"/>
      </a:dk2>
      <a:lt2>
        <a:srgbClr val="808080"/>
      </a:lt2>
      <a:accent1>
        <a:srgbClr val="00B050"/>
      </a:accent1>
      <a:accent2>
        <a:srgbClr val="333399"/>
      </a:accent2>
      <a:accent3>
        <a:srgbClr val="FF0000"/>
      </a:accent3>
      <a:accent4>
        <a:srgbClr val="000000"/>
      </a:accent4>
      <a:accent5>
        <a:srgbClr val="4C6600"/>
      </a:accent5>
      <a:accent6>
        <a:srgbClr val="2D2D8A"/>
      </a:accent6>
      <a:hlink>
        <a:srgbClr val="009999"/>
      </a:hlink>
      <a:folHlink>
        <a:srgbClr val="99CC00"/>
      </a:folHlink>
    </a:clrScheme>
    <a:fontScheme name="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None/>
          <a:tabLst/>
          <a:defRPr kumimoji="0" sz="24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txDef>
      <a:spPr>
        <a:noFill/>
        <a:ln>
          <a:solidFill>
            <a:schemeClr val="bg1">
              <a:lumMod val="50000"/>
            </a:schemeClr>
          </a:solidFill>
        </a:ln>
      </a:spPr>
      <a:bodyPr wrap="square" rtlCol="0">
        <a:spAutoFit/>
      </a:bodyPr>
      <a:lstStyle>
        <a:defPPr>
          <a:buNone/>
          <a:defRPr dirty="0" err="1" smtClean="0"/>
        </a:defPPr>
      </a:lstStyle>
    </a:tx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KB">
    <a:dk1>
      <a:sysClr val="windowText" lastClr="000000"/>
    </a:dk1>
    <a:lt1>
      <a:sysClr val="window" lastClr="FFFFFF"/>
    </a:lt1>
    <a:dk2>
      <a:srgbClr val="464646"/>
    </a:dk2>
    <a:lt2>
      <a:srgbClr val="F2F2F2"/>
    </a:lt2>
    <a:accent1>
      <a:srgbClr val="FF0000"/>
    </a:accent1>
    <a:accent2>
      <a:srgbClr val="FFAFAF"/>
    </a:accent2>
    <a:accent3>
      <a:srgbClr val="CCCCCC"/>
    </a:accent3>
    <a:accent4>
      <a:srgbClr val="7F7F7F"/>
    </a:accent4>
    <a:accent5>
      <a:srgbClr val="909090"/>
    </a:accent5>
    <a:accent6>
      <a:srgbClr val="343434"/>
    </a:accent6>
    <a:hlink>
      <a:srgbClr val="FF0000"/>
    </a:hlink>
    <a:folHlink>
      <a:srgbClr val="F2A3A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1983</Words>
  <Application>Microsoft Office PowerPoint</Application>
  <PresentationFormat>Bildschirmpräsentation (4:3)</PresentationFormat>
  <Paragraphs>311</Paragraphs>
  <Slides>30</Slides>
  <Notes>30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blank</vt:lpstr>
      <vt:lpstr>Funktionsbereich Tarifpolitik</vt:lpstr>
      <vt:lpstr>Warum haben wir die Befragung durchgeführt?</vt:lpstr>
      <vt:lpstr>Tarifpolitische Handlungsfelder</vt:lpstr>
      <vt:lpstr>PowerPoint-Präsentation</vt:lpstr>
      <vt:lpstr>PowerPoint-Präsentation</vt:lpstr>
      <vt:lpstr> Entgrenzung Arbeit / Privatleben - ständige Verfügbarkeit</vt:lpstr>
      <vt:lpstr>PowerPoint-Präsentation</vt:lpstr>
      <vt:lpstr>PowerPoint-Präsentation</vt:lpstr>
      <vt:lpstr>PowerPoint-Präsentation</vt:lpstr>
      <vt:lpstr>PowerPoint-Präsentation</vt:lpstr>
      <vt:lpstr>PowerPoint-Präsentation</vt:lpstr>
      <vt:lpstr>PowerPoint-Präsentation</vt:lpstr>
      <vt:lpstr>Dauer und Entgrenzung der Arbeitszeit</vt:lpstr>
      <vt:lpstr>Arbeitszeitwünsche Männer</vt:lpstr>
      <vt:lpstr>Arbeitszeitwünsche Frauen</vt:lpstr>
      <vt:lpstr>PowerPoint-Präsentation</vt:lpstr>
      <vt:lpstr>PowerPoint-Präsentation</vt:lpstr>
      <vt:lpstr>PowerPoint-Präsentation</vt:lpstr>
      <vt:lpstr>PowerPoint-Präsentation</vt:lpstr>
      <vt:lpstr>Weiterbildung und berufliche Entwicklung</vt:lpstr>
      <vt:lpstr>PowerPoint-Präsentation</vt:lpstr>
      <vt:lpstr>PowerPoint-Präsentation</vt:lpstr>
      <vt:lpstr>Alters- und alternsgerechtes Arbeiten</vt:lpstr>
      <vt:lpstr>PowerPoint-Präsentation</vt:lpstr>
      <vt:lpstr>PowerPoint-Präsentation</vt:lpstr>
      <vt:lpstr>PowerPoint-Präsentation</vt:lpstr>
      <vt:lpstr>PowerPoint-Präsentation</vt:lpstr>
      <vt:lpstr>PowerPoint-Präsentation</vt:lpstr>
      <vt:lpstr>Flexible Übergänge / Alterssicherung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Knoche, Michael</dc:creator>
  <dc:description>wird blank.pot</dc:description>
  <cp:lastModifiedBy>Nobert</cp:lastModifiedBy>
  <cp:revision>121</cp:revision>
  <cp:lastPrinted>2013-12-10T09:54:34Z</cp:lastPrinted>
  <dcterms:created xsi:type="dcterms:W3CDTF">2013-11-01T14:15:38Z</dcterms:created>
  <dcterms:modified xsi:type="dcterms:W3CDTF">2014-02-19T20:12:25Z</dcterms:modified>
</cp:coreProperties>
</file>